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315" r:id="rId4"/>
    <p:sldId id="258" r:id="rId5"/>
    <p:sldId id="316" r:id="rId6"/>
    <p:sldId id="259" r:id="rId7"/>
    <p:sldId id="307" r:id="rId8"/>
    <p:sldId id="306" r:id="rId9"/>
    <p:sldId id="314" r:id="rId10"/>
    <p:sldId id="300" r:id="rId11"/>
    <p:sldId id="289" r:id="rId12"/>
    <p:sldId id="308" r:id="rId13"/>
    <p:sldId id="309" r:id="rId14"/>
    <p:sldId id="310" r:id="rId15"/>
    <p:sldId id="291" r:id="rId16"/>
    <p:sldId id="312" r:id="rId17"/>
    <p:sldId id="31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317" r:id="rId28"/>
    <p:sldId id="283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91427162974939"/>
          <c:y val="9.4983084633884662E-2"/>
          <c:w val="0.66025744641811779"/>
          <c:h val="0.63611035923074677"/>
        </c:manualLayout>
      </c:layout>
      <c:scatterChart>
        <c:scatterStyle val="smoothMarker"/>
        <c:varyColors val="0"/>
        <c:ser>
          <c:idx val="0"/>
          <c:order val="0"/>
          <c:tx>
            <c:v>Business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Sheet1!$C$4:$C$183</c:f>
              <c:numCache>
                <c:formatCode>General</c:formatCode>
                <c:ptCount val="18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</c:numCache>
            </c:numRef>
          </c:xVal>
          <c:yVal>
            <c:numRef>
              <c:f>Sheet1!$D$4:$D$183</c:f>
              <c:numCache>
                <c:formatCode>General</c:formatCode>
                <c:ptCount val="180"/>
                <c:pt idx="0">
                  <c:v>0</c:v>
                </c:pt>
                <c:pt idx="1">
                  <c:v>2.0942887724740213E-2</c:v>
                </c:pt>
                <c:pt idx="2">
                  <c:v>4.1879396043001164E-2</c:v>
                </c:pt>
                <c:pt idx="3">
                  <c:v>6.2803147491532596E-2</c:v>
                </c:pt>
                <c:pt idx="4">
                  <c:v>8.3707768492950363E-2</c:v>
                </c:pt>
                <c:pt idx="5">
                  <c:v>0.1045868912971898</c:v>
                </c:pt>
                <c:pt idx="6">
                  <c:v>0.12543415592118415</c:v>
                </c:pt>
                <c:pt idx="7">
                  <c:v>0.14624321208617697</c:v>
                </c:pt>
                <c:pt idx="8">
                  <c:v>0.16700772115207851</c:v>
                </c:pt>
                <c:pt idx="9">
                  <c:v>0.18772135804827703</c:v>
                </c:pt>
                <c:pt idx="10">
                  <c:v>0.2083778132003164</c:v>
                </c:pt>
                <c:pt idx="11">
                  <c:v>0.22897079445185375</c:v>
                </c:pt>
                <c:pt idx="12">
                  <c:v>0.24949402898131118</c:v>
                </c:pt>
                <c:pt idx="13">
                  <c:v>0.269941265212638</c:v>
                </c:pt>
                <c:pt idx="14">
                  <c:v>0.29030627471960124</c:v>
                </c:pt>
                <c:pt idx="15">
                  <c:v>0.31058285412302489</c:v>
                </c:pt>
                <c:pt idx="16">
                  <c:v>0.330764826980399</c:v>
                </c:pt>
                <c:pt idx="17">
                  <c:v>0.35084604566728411</c:v>
                </c:pt>
                <c:pt idx="18">
                  <c:v>0.37082039324993687</c:v>
                </c:pt>
                <c:pt idx="19">
                  <c:v>0.39068178534858794</c:v>
                </c:pt>
                <c:pt idx="20">
                  <c:v>0.41042417199080244</c:v>
                </c:pt>
                <c:pt idx="21">
                  <c:v>0.4300415394543603</c:v>
                </c:pt>
                <c:pt idx="22">
                  <c:v>0.44952791209909443</c:v>
                </c:pt>
                <c:pt idx="23">
                  <c:v>0.46887735418712845</c:v>
                </c:pt>
                <c:pt idx="24">
                  <c:v>0.48808397169096018</c:v>
                </c:pt>
                <c:pt idx="25">
                  <c:v>0.50714191408883935</c:v>
                </c:pt>
                <c:pt idx="26">
                  <c:v>0.52604537614689284</c:v>
                </c:pt>
                <c:pt idx="27">
                  <c:v>0.54478859968745608</c:v>
                </c:pt>
                <c:pt idx="28">
                  <c:v>0.56336587534306892</c:v>
                </c:pt>
                <c:pt idx="29">
                  <c:v>0.5817715442956044</c:v>
                </c:pt>
                <c:pt idx="30">
                  <c:v>0.59999999999999987</c:v>
                </c:pt>
                <c:pt idx="31">
                  <c:v>0.61804568989206499</c:v>
                </c:pt>
                <c:pt idx="32">
                  <c:v>0.63590311707984581</c:v>
                </c:pt>
                <c:pt idx="33">
                  <c:v>0.6535668420180325</c:v>
                </c:pt>
                <c:pt idx="34">
                  <c:v>0.67103148416489622</c:v>
                </c:pt>
                <c:pt idx="35">
                  <c:v>0.68829172362125524</c:v>
                </c:pt>
                <c:pt idx="36">
                  <c:v>0.70534230275096776</c:v>
                </c:pt>
                <c:pt idx="37">
                  <c:v>0.72217802778245788</c:v>
                </c:pt>
                <c:pt idx="38">
                  <c:v>0.73879377039078975</c:v>
                </c:pt>
                <c:pt idx="39">
                  <c:v>0.75518446925980487</c:v>
                </c:pt>
                <c:pt idx="40">
                  <c:v>0.7713451316238471</c:v>
                </c:pt>
                <c:pt idx="41">
                  <c:v>0.7872708347886086</c:v>
                </c:pt>
                <c:pt idx="42">
                  <c:v>0.80295672763062986</c:v>
                </c:pt>
                <c:pt idx="43">
                  <c:v>0.81839803207499817</c:v>
                </c:pt>
                <c:pt idx="44">
                  <c:v>0.83359004455079666</c:v>
                </c:pt>
                <c:pt idx="45">
                  <c:v>0.84852813742385691</c:v>
                </c:pt>
                <c:pt idx="46">
                  <c:v>0.86320776040638125</c:v>
                </c:pt>
                <c:pt idx="47">
                  <c:v>0.87762444194300449</c:v>
                </c:pt>
                <c:pt idx="48">
                  <c:v>0.89177379057287298</c:v>
                </c:pt>
                <c:pt idx="49">
                  <c:v>0.90565149626732633</c:v>
                </c:pt>
                <c:pt idx="50">
                  <c:v>0.91925333174277357</c:v>
                </c:pt>
                <c:pt idx="51">
                  <c:v>0.93257515374836486</c:v>
                </c:pt>
                <c:pt idx="52">
                  <c:v>0.94561290432806633</c:v>
                </c:pt>
                <c:pt idx="53">
                  <c:v>0.95836261205675133</c:v>
                </c:pt>
                <c:pt idx="54">
                  <c:v>0.97082039324993685</c:v>
                </c:pt>
                <c:pt idx="55">
                  <c:v>0.98298245314679011</c:v>
                </c:pt>
                <c:pt idx="56">
                  <c:v>0.99484508706605002</c:v>
                </c:pt>
                <c:pt idx="57">
                  <c:v>1.0064046815345087</c:v>
                </c:pt>
                <c:pt idx="58">
                  <c:v>1.0176577153877111</c:v>
                </c:pt>
                <c:pt idx="59">
                  <c:v>1.0286007608425347</c:v>
                </c:pt>
                <c:pt idx="60">
                  <c:v>1.0392304845413263</c:v>
                </c:pt>
                <c:pt idx="61">
                  <c:v>1.0495436485672749</c:v>
                </c:pt>
                <c:pt idx="62">
                  <c:v>1.0595371114307122</c:v>
                </c:pt>
                <c:pt idx="63">
                  <c:v>1.0692078290260414</c:v>
                </c:pt>
                <c:pt idx="64">
                  <c:v>1.0785528555590005</c:v>
                </c:pt>
                <c:pt idx="65">
                  <c:v>1.0875693444439798</c:v>
                </c:pt>
                <c:pt idx="66">
                  <c:v>1.0962545491711211</c:v>
                </c:pt>
                <c:pt idx="67">
                  <c:v>1.1046058241429282</c:v>
                </c:pt>
                <c:pt idx="68">
                  <c:v>1.112620625480145</c:v>
                </c:pt>
                <c:pt idx="69">
                  <c:v>1.1202965117966421</c:v>
                </c:pt>
                <c:pt idx="70">
                  <c:v>1.12763114494309</c:v>
                </c:pt>
                <c:pt idx="71">
                  <c:v>1.1346222907191801</c:v>
                </c:pt>
                <c:pt idx="72">
                  <c:v>1.1412678195541841</c:v>
                </c:pt>
                <c:pt idx="73">
                  <c:v>1.1475657071556424</c:v>
                </c:pt>
                <c:pt idx="74">
                  <c:v>1.1535140351259827</c:v>
                </c:pt>
                <c:pt idx="75">
                  <c:v>1.159110991546882</c:v>
                </c:pt>
                <c:pt idx="76">
                  <c:v>1.1643548715311958</c:v>
                </c:pt>
                <c:pt idx="77">
                  <c:v>1.1692440777422823</c:v>
                </c:pt>
                <c:pt idx="78">
                  <c:v>1.1737771208805667</c:v>
                </c:pt>
                <c:pt idx="79">
                  <c:v>1.1779526201371968</c:v>
                </c:pt>
                <c:pt idx="80">
                  <c:v>1.1817693036146495</c:v>
                </c:pt>
                <c:pt idx="81">
                  <c:v>1.1852260087141653</c:v>
                </c:pt>
                <c:pt idx="82">
                  <c:v>1.1883216824898843</c:v>
                </c:pt>
                <c:pt idx="83">
                  <c:v>1.1910553819695864</c:v>
                </c:pt>
                <c:pt idx="84">
                  <c:v>1.1934262744419279</c:v>
                </c:pt>
                <c:pt idx="85">
                  <c:v>1.1954336377100947</c:v>
                </c:pt>
                <c:pt idx="86">
                  <c:v>1.1970768603117889</c:v>
                </c:pt>
                <c:pt idx="87">
                  <c:v>1.1983554417054885</c:v>
                </c:pt>
                <c:pt idx="88">
                  <c:v>1.199268992422915</c:v>
                </c:pt>
                <c:pt idx="89">
                  <c:v>1.1998172341876694</c:v>
                </c:pt>
                <c:pt idx="90">
                  <c:v>1.2</c:v>
                </c:pt>
                <c:pt idx="91">
                  <c:v>1.1998172341876694</c:v>
                </c:pt>
                <c:pt idx="92">
                  <c:v>1.199268992422915</c:v>
                </c:pt>
                <c:pt idx="93">
                  <c:v>1.1983554417054885</c:v>
                </c:pt>
                <c:pt idx="94">
                  <c:v>1.1970768603117889</c:v>
                </c:pt>
                <c:pt idx="95">
                  <c:v>1.1954336377100947</c:v>
                </c:pt>
                <c:pt idx="96">
                  <c:v>1.1934262744419279</c:v>
                </c:pt>
                <c:pt idx="97">
                  <c:v>1.1910553819695864</c:v>
                </c:pt>
                <c:pt idx="98">
                  <c:v>1.1883216824898843</c:v>
                </c:pt>
                <c:pt idx="99">
                  <c:v>1.1852260087141651</c:v>
                </c:pt>
                <c:pt idx="100">
                  <c:v>1.1817693036146495</c:v>
                </c:pt>
                <c:pt idx="101">
                  <c:v>1.1779526201371968</c:v>
                </c:pt>
                <c:pt idx="102">
                  <c:v>1.1737771208805667</c:v>
                </c:pt>
                <c:pt idx="103">
                  <c:v>1.1692440777422823</c:v>
                </c:pt>
                <c:pt idx="104">
                  <c:v>1.1643548715311958</c:v>
                </c:pt>
                <c:pt idx="105">
                  <c:v>1.159110991546882</c:v>
                </c:pt>
                <c:pt idx="106">
                  <c:v>1.1535140351259827</c:v>
                </c:pt>
                <c:pt idx="107">
                  <c:v>1.1475657071556427</c:v>
                </c:pt>
                <c:pt idx="108">
                  <c:v>1.1412678195541843</c:v>
                </c:pt>
                <c:pt idx="109">
                  <c:v>1.1346222907191801</c:v>
                </c:pt>
                <c:pt idx="110">
                  <c:v>1.12763114494309</c:v>
                </c:pt>
                <c:pt idx="111">
                  <c:v>1.1202965117966421</c:v>
                </c:pt>
                <c:pt idx="112">
                  <c:v>1.112620625480145</c:v>
                </c:pt>
                <c:pt idx="113">
                  <c:v>1.1046058241429284</c:v>
                </c:pt>
                <c:pt idx="114">
                  <c:v>1.0962545491711211</c:v>
                </c:pt>
                <c:pt idx="115">
                  <c:v>1.08756934444398</c:v>
                </c:pt>
                <c:pt idx="116">
                  <c:v>1.0785528555590003</c:v>
                </c:pt>
                <c:pt idx="117">
                  <c:v>1.0692078290260414</c:v>
                </c:pt>
                <c:pt idx="118">
                  <c:v>1.0595371114307124</c:v>
                </c:pt>
                <c:pt idx="119">
                  <c:v>1.0495436485672749</c:v>
                </c:pt>
                <c:pt idx="120">
                  <c:v>1.0392304845413265</c:v>
                </c:pt>
                <c:pt idx="121">
                  <c:v>1.0286007608425347</c:v>
                </c:pt>
                <c:pt idx="122">
                  <c:v>1.0176577153877113</c:v>
                </c:pt>
                <c:pt idx="123">
                  <c:v>1.0064046815345087</c:v>
                </c:pt>
                <c:pt idx="124">
                  <c:v>0.99484508706605002</c:v>
                </c:pt>
                <c:pt idx="125">
                  <c:v>0.98298245314679034</c:v>
                </c:pt>
                <c:pt idx="126">
                  <c:v>0.97082039324993685</c:v>
                </c:pt>
                <c:pt idx="127">
                  <c:v>0.95836261205675122</c:v>
                </c:pt>
                <c:pt idx="128">
                  <c:v>0.94561290432806633</c:v>
                </c:pt>
                <c:pt idx="129">
                  <c:v>0.93257515374836519</c:v>
                </c:pt>
                <c:pt idx="130">
                  <c:v>0.91925333174277357</c:v>
                </c:pt>
                <c:pt idx="131">
                  <c:v>0.90565149626732611</c:v>
                </c:pt>
                <c:pt idx="132">
                  <c:v>0.89177379057287309</c:v>
                </c:pt>
                <c:pt idx="133">
                  <c:v>0.87762444194300471</c:v>
                </c:pt>
                <c:pt idx="134">
                  <c:v>0.8632077604063817</c:v>
                </c:pt>
                <c:pt idx="135">
                  <c:v>0.84852813742385702</c:v>
                </c:pt>
                <c:pt idx="136">
                  <c:v>0.83359004455079655</c:v>
                </c:pt>
                <c:pt idx="137">
                  <c:v>0.81839803207499828</c:v>
                </c:pt>
                <c:pt idx="138">
                  <c:v>0.80295672763062997</c:v>
                </c:pt>
                <c:pt idx="139">
                  <c:v>0.78727083478860871</c:v>
                </c:pt>
                <c:pt idx="140">
                  <c:v>0.77134513162384732</c:v>
                </c:pt>
                <c:pt idx="141">
                  <c:v>0.7551844692598052</c:v>
                </c:pt>
                <c:pt idx="142">
                  <c:v>0.73879377039079008</c:v>
                </c:pt>
                <c:pt idx="143">
                  <c:v>0.72217802778245777</c:v>
                </c:pt>
                <c:pt idx="144">
                  <c:v>0.70534230275096788</c:v>
                </c:pt>
                <c:pt idx="145">
                  <c:v>0.68829172362125568</c:v>
                </c:pt>
                <c:pt idx="146">
                  <c:v>0.67103148416489622</c:v>
                </c:pt>
                <c:pt idx="147">
                  <c:v>0.65356684201803239</c:v>
                </c:pt>
                <c:pt idx="148">
                  <c:v>0.63590311707984581</c:v>
                </c:pt>
                <c:pt idx="149">
                  <c:v>0.61804568989206521</c:v>
                </c:pt>
                <c:pt idx="150">
                  <c:v>0.59999999999999987</c:v>
                </c:pt>
                <c:pt idx="151">
                  <c:v>0.58177154429560463</c:v>
                </c:pt>
                <c:pt idx="152">
                  <c:v>0.56336587534306926</c:v>
                </c:pt>
                <c:pt idx="153">
                  <c:v>0.54478859968745619</c:v>
                </c:pt>
                <c:pt idx="154">
                  <c:v>0.52604537614689273</c:v>
                </c:pt>
                <c:pt idx="155">
                  <c:v>0.50714191408883935</c:v>
                </c:pt>
                <c:pt idx="156">
                  <c:v>0.48808397169096052</c:v>
                </c:pt>
                <c:pt idx="157">
                  <c:v>0.46887735418712895</c:v>
                </c:pt>
                <c:pt idx="158">
                  <c:v>0.44952791209909465</c:v>
                </c:pt>
                <c:pt idx="159">
                  <c:v>0.43004153945436024</c:v>
                </c:pt>
                <c:pt idx="160">
                  <c:v>0.41042417199080267</c:v>
                </c:pt>
                <c:pt idx="161">
                  <c:v>0.39068178534858844</c:v>
                </c:pt>
                <c:pt idx="162">
                  <c:v>0.37082039324993699</c:v>
                </c:pt>
                <c:pt idx="163">
                  <c:v>0.35084604566728445</c:v>
                </c:pt>
                <c:pt idx="164">
                  <c:v>0.33076482698039961</c:v>
                </c:pt>
                <c:pt idx="165">
                  <c:v>0.31058285412302522</c:v>
                </c:pt>
                <c:pt idx="166">
                  <c:v>0.29030627471960124</c:v>
                </c:pt>
                <c:pt idx="167">
                  <c:v>0.26994126521263773</c:v>
                </c:pt>
                <c:pt idx="168">
                  <c:v>0.24949402898131118</c:v>
                </c:pt>
                <c:pt idx="169">
                  <c:v>0.22897079445185395</c:v>
                </c:pt>
                <c:pt idx="170">
                  <c:v>0.20837781320031631</c:v>
                </c:pt>
                <c:pt idx="171">
                  <c:v>0.18772135804827716</c:v>
                </c:pt>
                <c:pt idx="172">
                  <c:v>0.16700772115207888</c:v>
                </c:pt>
                <c:pt idx="173">
                  <c:v>0.14624321208617705</c:v>
                </c:pt>
                <c:pt idx="174">
                  <c:v>0.12543415592118448</c:v>
                </c:pt>
                <c:pt idx="175">
                  <c:v>0.10458689129719036</c:v>
                </c:pt>
                <c:pt idx="176">
                  <c:v>8.3707768492950627E-2</c:v>
                </c:pt>
                <c:pt idx="177">
                  <c:v>6.2803147491532568E-2</c:v>
                </c:pt>
                <c:pt idx="178">
                  <c:v>4.1879396043000838E-2</c:v>
                </c:pt>
                <c:pt idx="179">
                  <c:v>2.0942887724740126E-2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514-8842-9AD5-A1AF53E25BD8}"/>
            </c:ext>
          </c:extLst>
        </c:ser>
        <c:ser>
          <c:idx val="1"/>
          <c:order val="1"/>
          <c:tx>
            <c:v>Leisure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yVal>
            <c:numRef>
              <c:f>Sheet1!$E$4:$E$183</c:f>
              <c:numCache>
                <c:formatCode>General</c:formatCode>
                <c:ptCount val="180"/>
                <c:pt idx="0">
                  <c:v>0</c:v>
                </c:pt>
                <c:pt idx="1">
                  <c:v>3.3519553072625698E-3</c:v>
                </c:pt>
                <c:pt idx="2">
                  <c:v>6.7039106145251395E-3</c:v>
                </c:pt>
                <c:pt idx="3">
                  <c:v>1.0055865921787709E-2</c:v>
                </c:pt>
                <c:pt idx="4">
                  <c:v>1.3407821229050279E-2</c:v>
                </c:pt>
                <c:pt idx="5">
                  <c:v>1.6759776536312849E-2</c:v>
                </c:pt>
                <c:pt idx="6">
                  <c:v>2.0111731843575419E-2</c:v>
                </c:pt>
                <c:pt idx="7">
                  <c:v>2.3463687150837988E-2</c:v>
                </c:pt>
                <c:pt idx="8">
                  <c:v>2.6815642458100558E-2</c:v>
                </c:pt>
                <c:pt idx="9">
                  <c:v>3.0167597765363124E-2</c:v>
                </c:pt>
                <c:pt idx="10">
                  <c:v>3.3519553072625698E-2</c:v>
                </c:pt>
                <c:pt idx="11">
                  <c:v>3.6871508379888264E-2</c:v>
                </c:pt>
                <c:pt idx="12">
                  <c:v>4.0223463687150837E-2</c:v>
                </c:pt>
                <c:pt idx="13">
                  <c:v>4.3575418994413403E-2</c:v>
                </c:pt>
                <c:pt idx="14">
                  <c:v>4.6927374301675977E-2</c:v>
                </c:pt>
                <c:pt idx="15">
                  <c:v>5.027932960893855E-2</c:v>
                </c:pt>
                <c:pt idx="16">
                  <c:v>5.3631284916201116E-2</c:v>
                </c:pt>
                <c:pt idx="17">
                  <c:v>5.6983240223463683E-2</c:v>
                </c:pt>
                <c:pt idx="18">
                  <c:v>6.0335195530726249E-2</c:v>
                </c:pt>
                <c:pt idx="19">
                  <c:v>6.3687150837988829E-2</c:v>
                </c:pt>
                <c:pt idx="20">
                  <c:v>6.7039106145251395E-2</c:v>
                </c:pt>
                <c:pt idx="21">
                  <c:v>7.0391061452513962E-2</c:v>
                </c:pt>
                <c:pt idx="22">
                  <c:v>7.3743016759776528E-2</c:v>
                </c:pt>
                <c:pt idx="23">
                  <c:v>7.7094972067039094E-2</c:v>
                </c:pt>
                <c:pt idx="24">
                  <c:v>8.0446927374301674E-2</c:v>
                </c:pt>
                <c:pt idx="25">
                  <c:v>8.3798882681564241E-2</c:v>
                </c:pt>
                <c:pt idx="26">
                  <c:v>8.7150837988826807E-2</c:v>
                </c:pt>
                <c:pt idx="27">
                  <c:v>9.0502793296089387E-2</c:v>
                </c:pt>
                <c:pt idx="28">
                  <c:v>9.3854748603351953E-2</c:v>
                </c:pt>
                <c:pt idx="29">
                  <c:v>9.720670391061452E-2</c:v>
                </c:pt>
                <c:pt idx="30">
                  <c:v>0.1005586592178771</c:v>
                </c:pt>
                <c:pt idx="31">
                  <c:v>0.10391061452513965</c:v>
                </c:pt>
                <c:pt idx="32">
                  <c:v>0.10726256983240223</c:v>
                </c:pt>
                <c:pt idx="33">
                  <c:v>0.11061452513966481</c:v>
                </c:pt>
                <c:pt idx="34">
                  <c:v>0.11396648044692737</c:v>
                </c:pt>
                <c:pt idx="35">
                  <c:v>0.11731843575418995</c:v>
                </c:pt>
                <c:pt idx="36">
                  <c:v>0.1206703910614525</c:v>
                </c:pt>
                <c:pt idx="37">
                  <c:v>0.12402234636871508</c:v>
                </c:pt>
                <c:pt idx="38">
                  <c:v>0.12737430167597766</c:v>
                </c:pt>
                <c:pt idx="39">
                  <c:v>0.13072625698324022</c:v>
                </c:pt>
                <c:pt idx="40">
                  <c:v>0.13407821229050279</c:v>
                </c:pt>
                <c:pt idx="41">
                  <c:v>0.13743016759776536</c:v>
                </c:pt>
                <c:pt idx="42">
                  <c:v>0.14078212290502792</c:v>
                </c:pt>
                <c:pt idx="43">
                  <c:v>0.14413407821229052</c:v>
                </c:pt>
                <c:pt idx="44">
                  <c:v>0.14748603351955306</c:v>
                </c:pt>
                <c:pt idx="45">
                  <c:v>0.15083798882681565</c:v>
                </c:pt>
                <c:pt idx="46">
                  <c:v>0.15418994413407819</c:v>
                </c:pt>
                <c:pt idx="47">
                  <c:v>0.15754189944134078</c:v>
                </c:pt>
                <c:pt idx="48">
                  <c:v>0.16089385474860335</c:v>
                </c:pt>
                <c:pt idx="49">
                  <c:v>0.16424581005586592</c:v>
                </c:pt>
                <c:pt idx="50">
                  <c:v>0.16759776536312848</c:v>
                </c:pt>
                <c:pt idx="51">
                  <c:v>0.17094972067039105</c:v>
                </c:pt>
                <c:pt idx="52">
                  <c:v>0.17430167597765361</c:v>
                </c:pt>
                <c:pt idx="53">
                  <c:v>0.17765363128491618</c:v>
                </c:pt>
                <c:pt idx="54">
                  <c:v>0.18100558659217877</c:v>
                </c:pt>
                <c:pt idx="55">
                  <c:v>0.18435754189944134</c:v>
                </c:pt>
                <c:pt idx="56">
                  <c:v>0.18770949720670391</c:v>
                </c:pt>
                <c:pt idx="57">
                  <c:v>0.19106145251396645</c:v>
                </c:pt>
                <c:pt idx="58">
                  <c:v>0.19441340782122904</c:v>
                </c:pt>
                <c:pt idx="59">
                  <c:v>0.19776536312849161</c:v>
                </c:pt>
                <c:pt idx="60">
                  <c:v>0.2011173184357542</c:v>
                </c:pt>
                <c:pt idx="61">
                  <c:v>0.20446927374301677</c:v>
                </c:pt>
                <c:pt idx="62">
                  <c:v>0.2078212290502793</c:v>
                </c:pt>
                <c:pt idx="63">
                  <c:v>0.21117318435754187</c:v>
                </c:pt>
                <c:pt idx="64">
                  <c:v>0.21452513966480447</c:v>
                </c:pt>
                <c:pt idx="65">
                  <c:v>0.21787709497206703</c:v>
                </c:pt>
                <c:pt idx="66">
                  <c:v>0.22122905027932963</c:v>
                </c:pt>
                <c:pt idx="67">
                  <c:v>0.22458100558659216</c:v>
                </c:pt>
                <c:pt idx="68">
                  <c:v>0.22793296089385473</c:v>
                </c:pt>
                <c:pt idx="69">
                  <c:v>0.23128491620111732</c:v>
                </c:pt>
                <c:pt idx="70">
                  <c:v>0.23463687150837989</c:v>
                </c:pt>
                <c:pt idx="71">
                  <c:v>0.23798882681564246</c:v>
                </c:pt>
                <c:pt idx="72">
                  <c:v>0.241340782122905</c:v>
                </c:pt>
                <c:pt idx="73">
                  <c:v>0.24469273743016759</c:v>
                </c:pt>
                <c:pt idx="74">
                  <c:v>0.24804469273743016</c:v>
                </c:pt>
                <c:pt idx="75">
                  <c:v>0.25139664804469275</c:v>
                </c:pt>
                <c:pt idx="76">
                  <c:v>0.25474860335195532</c:v>
                </c:pt>
                <c:pt idx="77">
                  <c:v>0.25810055865921783</c:v>
                </c:pt>
                <c:pt idx="78">
                  <c:v>0.26145251396648045</c:v>
                </c:pt>
                <c:pt idx="79">
                  <c:v>0.26480446927374302</c:v>
                </c:pt>
                <c:pt idx="80">
                  <c:v>0.26815642458100558</c:v>
                </c:pt>
                <c:pt idx="81">
                  <c:v>0.27150837988826815</c:v>
                </c:pt>
                <c:pt idx="82">
                  <c:v>0.27486033519553071</c:v>
                </c:pt>
                <c:pt idx="83">
                  <c:v>0.27821229050279328</c:v>
                </c:pt>
                <c:pt idx="84">
                  <c:v>0.28156424581005585</c:v>
                </c:pt>
                <c:pt idx="85">
                  <c:v>0.28491620111731841</c:v>
                </c:pt>
                <c:pt idx="86">
                  <c:v>0.28826815642458103</c:v>
                </c:pt>
                <c:pt idx="87">
                  <c:v>0.29162011173184355</c:v>
                </c:pt>
                <c:pt idx="88">
                  <c:v>0.29497206703910611</c:v>
                </c:pt>
                <c:pt idx="89">
                  <c:v>0.29832402234636873</c:v>
                </c:pt>
                <c:pt idx="90">
                  <c:v>0.3016759776536313</c:v>
                </c:pt>
                <c:pt idx="91">
                  <c:v>0.30502793296089387</c:v>
                </c:pt>
                <c:pt idx="92">
                  <c:v>0.30837988826815638</c:v>
                </c:pt>
                <c:pt idx="93">
                  <c:v>0.311731843575419</c:v>
                </c:pt>
                <c:pt idx="94">
                  <c:v>0.31508379888268156</c:v>
                </c:pt>
                <c:pt idx="95">
                  <c:v>0.31843575418994413</c:v>
                </c:pt>
                <c:pt idx="96">
                  <c:v>0.3217877094972067</c:v>
                </c:pt>
                <c:pt idx="97">
                  <c:v>0.32513966480446926</c:v>
                </c:pt>
                <c:pt idx="98">
                  <c:v>0.32849162011173183</c:v>
                </c:pt>
                <c:pt idx="99">
                  <c:v>0.3318435754189944</c:v>
                </c:pt>
                <c:pt idx="100">
                  <c:v>0.33519553072625696</c:v>
                </c:pt>
                <c:pt idx="101">
                  <c:v>0.33854748603351953</c:v>
                </c:pt>
                <c:pt idx="102">
                  <c:v>0.3418994413407821</c:v>
                </c:pt>
                <c:pt idx="103">
                  <c:v>0.34525139664804466</c:v>
                </c:pt>
                <c:pt idx="104">
                  <c:v>0.34860335195530723</c:v>
                </c:pt>
                <c:pt idx="105">
                  <c:v>0.35195530726256985</c:v>
                </c:pt>
                <c:pt idx="106">
                  <c:v>0.35530726256983236</c:v>
                </c:pt>
                <c:pt idx="107">
                  <c:v>0.35865921787709498</c:v>
                </c:pt>
                <c:pt idx="108">
                  <c:v>0.36201117318435755</c:v>
                </c:pt>
                <c:pt idx="109">
                  <c:v>0.36536312849162006</c:v>
                </c:pt>
                <c:pt idx="110">
                  <c:v>0.36871508379888268</c:v>
                </c:pt>
                <c:pt idx="111">
                  <c:v>0.37206703910614519</c:v>
                </c:pt>
                <c:pt idx="112">
                  <c:v>0.37541899441340781</c:v>
                </c:pt>
                <c:pt idx="113">
                  <c:v>0.37877094972067038</c:v>
                </c:pt>
                <c:pt idx="114">
                  <c:v>0.38212290502793289</c:v>
                </c:pt>
                <c:pt idx="115">
                  <c:v>0.38547486033519551</c:v>
                </c:pt>
                <c:pt idx="116">
                  <c:v>0.38882681564245808</c:v>
                </c:pt>
                <c:pt idx="117">
                  <c:v>0.3921787709497207</c:v>
                </c:pt>
                <c:pt idx="118">
                  <c:v>0.39553072625698321</c:v>
                </c:pt>
                <c:pt idx="119">
                  <c:v>0.39888268156424578</c:v>
                </c:pt>
                <c:pt idx="120">
                  <c:v>0.4022346368715084</c:v>
                </c:pt>
                <c:pt idx="121">
                  <c:v>0.40558659217877091</c:v>
                </c:pt>
                <c:pt idx="122">
                  <c:v>0.40893854748603353</c:v>
                </c:pt>
                <c:pt idx="123">
                  <c:v>0.4122905027932961</c:v>
                </c:pt>
                <c:pt idx="124">
                  <c:v>0.41564245810055861</c:v>
                </c:pt>
                <c:pt idx="125">
                  <c:v>0.41899441340782123</c:v>
                </c:pt>
                <c:pt idx="126">
                  <c:v>0.42234636871508374</c:v>
                </c:pt>
                <c:pt idx="127">
                  <c:v>0.42569832402234636</c:v>
                </c:pt>
                <c:pt idx="128">
                  <c:v>0.42905027932960893</c:v>
                </c:pt>
                <c:pt idx="129">
                  <c:v>0.43240223463687144</c:v>
                </c:pt>
                <c:pt idx="130">
                  <c:v>0.43575418994413406</c:v>
                </c:pt>
                <c:pt idx="131">
                  <c:v>0.43910614525139663</c:v>
                </c:pt>
                <c:pt idx="132">
                  <c:v>0.44245810055865925</c:v>
                </c:pt>
                <c:pt idx="133">
                  <c:v>0.44581005586592176</c:v>
                </c:pt>
                <c:pt idx="134">
                  <c:v>0.44916201117318433</c:v>
                </c:pt>
                <c:pt idx="135">
                  <c:v>0.45251396648044695</c:v>
                </c:pt>
                <c:pt idx="136">
                  <c:v>0.45586592178770946</c:v>
                </c:pt>
                <c:pt idx="137">
                  <c:v>0.45921787709497208</c:v>
                </c:pt>
                <c:pt idx="138">
                  <c:v>0.46256983240223465</c:v>
                </c:pt>
                <c:pt idx="139">
                  <c:v>0.46592178770949716</c:v>
                </c:pt>
                <c:pt idx="140">
                  <c:v>0.46927374301675978</c:v>
                </c:pt>
                <c:pt idx="141">
                  <c:v>0.47262569832402229</c:v>
                </c:pt>
                <c:pt idx="142">
                  <c:v>0.47597765363128491</c:v>
                </c:pt>
                <c:pt idx="143">
                  <c:v>0.47932960893854748</c:v>
                </c:pt>
                <c:pt idx="144">
                  <c:v>0.48268156424580999</c:v>
                </c:pt>
                <c:pt idx="145">
                  <c:v>0.48603351955307261</c:v>
                </c:pt>
                <c:pt idx="146">
                  <c:v>0.48938547486033518</c:v>
                </c:pt>
                <c:pt idx="147">
                  <c:v>0.4927374301675978</c:v>
                </c:pt>
                <c:pt idx="148">
                  <c:v>0.49608938547486031</c:v>
                </c:pt>
                <c:pt idx="149">
                  <c:v>0.49944134078212288</c:v>
                </c:pt>
                <c:pt idx="150">
                  <c:v>0.5027932960893855</c:v>
                </c:pt>
                <c:pt idx="151">
                  <c:v>0.50614525139664801</c:v>
                </c:pt>
                <c:pt idx="152">
                  <c:v>0.50949720670391063</c:v>
                </c:pt>
                <c:pt idx="153">
                  <c:v>0.51284916201117314</c:v>
                </c:pt>
                <c:pt idx="154">
                  <c:v>0.51620111731843565</c:v>
                </c:pt>
                <c:pt idx="155">
                  <c:v>0.51955307262569828</c:v>
                </c:pt>
                <c:pt idx="156">
                  <c:v>0.5229050279329609</c:v>
                </c:pt>
                <c:pt idx="157">
                  <c:v>0.52625698324022352</c:v>
                </c:pt>
                <c:pt idx="158">
                  <c:v>0.52960893854748603</c:v>
                </c:pt>
                <c:pt idx="159">
                  <c:v>0.53296089385474854</c:v>
                </c:pt>
                <c:pt idx="160">
                  <c:v>0.53631284916201116</c:v>
                </c:pt>
                <c:pt idx="161">
                  <c:v>0.53966480446927367</c:v>
                </c:pt>
                <c:pt idx="162">
                  <c:v>0.5430167597765363</c:v>
                </c:pt>
                <c:pt idx="163">
                  <c:v>0.54636871508379892</c:v>
                </c:pt>
                <c:pt idx="164">
                  <c:v>0.54972067039106143</c:v>
                </c:pt>
                <c:pt idx="165">
                  <c:v>0.55307262569832405</c:v>
                </c:pt>
                <c:pt idx="166">
                  <c:v>0.55642458100558656</c:v>
                </c:pt>
                <c:pt idx="167">
                  <c:v>0.55977653631284918</c:v>
                </c:pt>
                <c:pt idx="168">
                  <c:v>0.56312849162011169</c:v>
                </c:pt>
                <c:pt idx="169">
                  <c:v>0.5664804469273742</c:v>
                </c:pt>
                <c:pt idx="170">
                  <c:v>0.56983240223463683</c:v>
                </c:pt>
                <c:pt idx="171">
                  <c:v>0.57318435754189945</c:v>
                </c:pt>
                <c:pt idx="172">
                  <c:v>0.57653631284916207</c:v>
                </c:pt>
                <c:pt idx="173">
                  <c:v>0.57988826815642458</c:v>
                </c:pt>
                <c:pt idx="174">
                  <c:v>0.58324022346368709</c:v>
                </c:pt>
                <c:pt idx="175">
                  <c:v>0.58659217877094971</c:v>
                </c:pt>
                <c:pt idx="176">
                  <c:v>0.58994413407821222</c:v>
                </c:pt>
                <c:pt idx="177">
                  <c:v>0.59329608938547485</c:v>
                </c:pt>
                <c:pt idx="178">
                  <c:v>0.59664804469273747</c:v>
                </c:pt>
                <c:pt idx="179">
                  <c:v>0.6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514-8842-9AD5-A1AF53E25BD8}"/>
            </c:ext>
          </c:extLst>
        </c:ser>
        <c:ser>
          <c:idx val="2"/>
          <c:order val="2"/>
          <c:tx>
            <c:v>Economy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yVal>
            <c:numRef>
              <c:f>Sheet1!$F$4:$F$183</c:f>
              <c:numCache>
                <c:formatCode>General</c:formatCode>
                <c:ptCount val="180"/>
                <c:pt idx="0">
                  <c:v>0.80000000000000027</c:v>
                </c:pt>
                <c:pt idx="1">
                  <c:v>0.78603807485017352</c:v>
                </c:pt>
                <c:pt idx="2">
                  <c:v>0.77208040263799926</c:v>
                </c:pt>
                <c:pt idx="3">
                  <c:v>0.75813123500564528</c:v>
                </c:pt>
                <c:pt idx="4">
                  <c:v>0.74419482100470014</c:v>
                </c:pt>
                <c:pt idx="5">
                  <c:v>0.73027540580187367</c:v>
                </c:pt>
                <c:pt idx="6">
                  <c:v>0.71637722938587756</c:v>
                </c:pt>
                <c:pt idx="7">
                  <c:v>0.70250452527588181</c:v>
                </c:pt>
                <c:pt idx="8">
                  <c:v>0.68866151923194763</c:v>
                </c:pt>
                <c:pt idx="9">
                  <c:v>0.67485242796781542</c:v>
                </c:pt>
                <c:pt idx="10">
                  <c:v>0.66108145786645567</c:v>
                </c:pt>
                <c:pt idx="11">
                  <c:v>0.64735280369876425</c:v>
                </c:pt>
                <c:pt idx="12">
                  <c:v>0.63367064734579281</c:v>
                </c:pt>
                <c:pt idx="13">
                  <c:v>0.62003915652490804</c:v>
                </c:pt>
                <c:pt idx="14">
                  <c:v>0.6064624835202661</c:v>
                </c:pt>
                <c:pt idx="15">
                  <c:v>0.59294476391798379</c:v>
                </c:pt>
                <c:pt idx="16">
                  <c:v>0.57949011534640082</c:v>
                </c:pt>
                <c:pt idx="17">
                  <c:v>0.56610263622181101</c:v>
                </c:pt>
                <c:pt idx="18">
                  <c:v>0.55278640450004191</c:v>
                </c:pt>
                <c:pt idx="19">
                  <c:v>0.53954547643427464</c:v>
                </c:pt>
                <c:pt idx="20">
                  <c:v>0.52638388533946512</c:v>
                </c:pt>
                <c:pt idx="21">
                  <c:v>0.51330564036375959</c:v>
                </c:pt>
                <c:pt idx="22">
                  <c:v>0.5003147252672705</c:v>
                </c:pt>
                <c:pt idx="23">
                  <c:v>0.48741509720858112</c:v>
                </c:pt>
                <c:pt idx="24">
                  <c:v>0.47461068553936014</c:v>
                </c:pt>
                <c:pt idx="25">
                  <c:v>0.46190539060744062</c:v>
                </c:pt>
                <c:pt idx="26">
                  <c:v>0.44930308256873835</c:v>
                </c:pt>
                <c:pt idx="27">
                  <c:v>0.43680760020836296</c:v>
                </c:pt>
                <c:pt idx="28">
                  <c:v>0.42442274977128736</c:v>
                </c:pt>
                <c:pt idx="29">
                  <c:v>0.41215230380293044</c:v>
                </c:pt>
                <c:pt idx="30">
                  <c:v>0.39999999999999991</c:v>
                </c:pt>
                <c:pt idx="31">
                  <c:v>0.38796954007195672</c:v>
                </c:pt>
                <c:pt idx="32">
                  <c:v>0.37606458861343617</c:v>
                </c:pt>
                <c:pt idx="33">
                  <c:v>0.36428877198797838</c:v>
                </c:pt>
                <c:pt idx="34">
                  <c:v>0.35264567722340268</c:v>
                </c:pt>
                <c:pt idx="35">
                  <c:v>0.34113885091916335</c:v>
                </c:pt>
                <c:pt idx="36">
                  <c:v>0.32977179816602159</c:v>
                </c:pt>
                <c:pt idx="37">
                  <c:v>0.31854798147836161</c:v>
                </c:pt>
                <c:pt idx="38">
                  <c:v>0.30747081973947377</c:v>
                </c:pt>
                <c:pt idx="39">
                  <c:v>0.29654368716012991</c:v>
                </c:pt>
                <c:pt idx="40">
                  <c:v>0.28576991225076859</c:v>
                </c:pt>
                <c:pt idx="41">
                  <c:v>0.27515277680759409</c:v>
                </c:pt>
                <c:pt idx="42">
                  <c:v>0.26469551491291343</c:v>
                </c:pt>
                <c:pt idx="43">
                  <c:v>0.25440131195000132</c:v>
                </c:pt>
                <c:pt idx="44">
                  <c:v>0.24427330363280211</c:v>
                </c:pt>
                <c:pt idx="45">
                  <c:v>0.23431457505076203</c:v>
                </c:pt>
                <c:pt idx="46">
                  <c:v>0.22452815972907933</c:v>
                </c:pt>
                <c:pt idx="47">
                  <c:v>0.21491703870466392</c:v>
                </c:pt>
                <c:pt idx="48">
                  <c:v>0.20548413961808479</c:v>
                </c:pt>
                <c:pt idx="49">
                  <c:v>0.19623233582178268</c:v>
                </c:pt>
                <c:pt idx="50">
                  <c:v>0.1871644455048177</c:v>
                </c:pt>
                <c:pt idx="51">
                  <c:v>0.1782832308344231</c:v>
                </c:pt>
                <c:pt idx="52">
                  <c:v>0.16959139711462232</c:v>
                </c:pt>
                <c:pt idx="53">
                  <c:v>0.16109159196216574</c:v>
                </c:pt>
                <c:pt idx="54">
                  <c:v>0.15278640450004213</c:v>
                </c:pt>
                <c:pt idx="55">
                  <c:v>0.14467836456880676</c:v>
                </c:pt>
                <c:pt idx="56">
                  <c:v>0.13676994195596689</c:v>
                </c:pt>
                <c:pt idx="57">
                  <c:v>0.12906354564366077</c:v>
                </c:pt>
                <c:pt idx="58">
                  <c:v>0.12156152307485923</c:v>
                </c:pt>
                <c:pt idx="59">
                  <c:v>0.11426615943831031</c:v>
                </c:pt>
                <c:pt idx="60">
                  <c:v>0.1071796769724493</c:v>
                </c:pt>
                <c:pt idx="61">
                  <c:v>0.10030423428848323</c:v>
                </c:pt>
                <c:pt idx="62">
                  <c:v>9.3641925712858412E-2</c:v>
                </c:pt>
                <c:pt idx="63">
                  <c:v>8.7194780649305775E-2</c:v>
                </c:pt>
                <c:pt idx="64">
                  <c:v>8.0964762960666556E-2</c:v>
                </c:pt>
                <c:pt idx="65">
                  <c:v>7.4953770370680239E-2</c:v>
                </c:pt>
                <c:pt idx="66">
                  <c:v>6.9163633885919215E-2</c:v>
                </c:pt>
                <c:pt idx="67">
                  <c:v>6.3596117238047797E-2</c:v>
                </c:pt>
                <c:pt idx="68">
                  <c:v>5.8252916346570149E-2</c:v>
                </c:pt>
                <c:pt idx="69">
                  <c:v>5.3135658802238694E-2</c:v>
                </c:pt>
                <c:pt idx="70">
                  <c:v>4.8245903371273435E-2</c:v>
                </c:pt>
                <c:pt idx="71">
                  <c:v>4.3585139520546524E-2</c:v>
                </c:pt>
                <c:pt idx="72">
                  <c:v>3.9154786963877176E-2</c:v>
                </c:pt>
                <c:pt idx="73">
                  <c:v>3.4956195229571739E-2</c:v>
                </c:pt>
                <c:pt idx="74">
                  <c:v>3.0990643249344797E-2</c:v>
                </c:pt>
                <c:pt idx="75">
                  <c:v>2.7259338968745352E-2</c:v>
                </c:pt>
                <c:pt idx="76">
                  <c:v>2.3763418979202824E-2</c:v>
                </c:pt>
                <c:pt idx="77">
                  <c:v>2.0503948171811892E-2</c:v>
                </c:pt>
                <c:pt idx="78">
                  <c:v>1.748191941295554E-2</c:v>
                </c:pt>
                <c:pt idx="79">
                  <c:v>1.4698253241868908E-2</c:v>
                </c:pt>
                <c:pt idx="80">
                  <c:v>1.2153797590233585E-2</c:v>
                </c:pt>
                <c:pt idx="81">
                  <c:v>9.8493275238898739E-3</c:v>
                </c:pt>
                <c:pt idx="82">
                  <c:v>7.7855450067437111E-3</c:v>
                </c:pt>
                <c:pt idx="83">
                  <c:v>5.9630786869423252E-3</c:v>
                </c:pt>
                <c:pt idx="84">
                  <c:v>4.3824837053812798E-3</c:v>
                </c:pt>
                <c:pt idx="85">
                  <c:v>3.0442415266035642E-3</c:v>
                </c:pt>
                <c:pt idx="86">
                  <c:v>1.9487597921406419E-3</c:v>
                </c:pt>
                <c:pt idx="87">
                  <c:v>1.0963721963409335E-3</c:v>
                </c:pt>
                <c:pt idx="88">
                  <c:v>4.8733838472347912E-4</c:v>
                </c:pt>
                <c:pt idx="89">
                  <c:v>1.2184387488698434E-4</c:v>
                </c:pt>
                <c:pt idx="90">
                  <c:v>0</c:v>
                </c:pt>
                <c:pt idx="91">
                  <c:v>1.2184387488698434E-4</c:v>
                </c:pt>
                <c:pt idx="92">
                  <c:v>4.8733838472339033E-4</c:v>
                </c:pt>
                <c:pt idx="93">
                  <c:v>1.0963721963409335E-3</c:v>
                </c:pt>
                <c:pt idx="94">
                  <c:v>1.9487597921405532E-3</c:v>
                </c:pt>
                <c:pt idx="95">
                  <c:v>3.0442415266035642E-3</c:v>
                </c:pt>
                <c:pt idx="96">
                  <c:v>4.3824837053812798E-3</c:v>
                </c:pt>
                <c:pt idx="97">
                  <c:v>5.9630786869424137E-3</c:v>
                </c:pt>
                <c:pt idx="98">
                  <c:v>7.7855450067437111E-3</c:v>
                </c:pt>
                <c:pt idx="99">
                  <c:v>9.8493275238897837E-3</c:v>
                </c:pt>
                <c:pt idx="100">
                  <c:v>1.2153797590233495E-2</c:v>
                </c:pt>
                <c:pt idx="101">
                  <c:v>1.4698253241868731E-2</c:v>
                </c:pt>
                <c:pt idx="102">
                  <c:v>1.7481919412955359E-2</c:v>
                </c:pt>
                <c:pt idx="103">
                  <c:v>2.0503948171811805E-2</c:v>
                </c:pt>
                <c:pt idx="104">
                  <c:v>2.3763418979202734E-2</c:v>
                </c:pt>
                <c:pt idx="105">
                  <c:v>2.7259338968745439E-2</c:v>
                </c:pt>
                <c:pt idx="106">
                  <c:v>3.0990643249344973E-2</c:v>
                </c:pt>
                <c:pt idx="107">
                  <c:v>3.4956195229571656E-2</c:v>
                </c:pt>
                <c:pt idx="108">
                  <c:v>3.9154786963877086E-2</c:v>
                </c:pt>
                <c:pt idx="109">
                  <c:v>4.3585139520546434E-2</c:v>
                </c:pt>
                <c:pt idx="110">
                  <c:v>4.8245903371273172E-2</c:v>
                </c:pt>
                <c:pt idx="111">
                  <c:v>5.3135658802238341E-2</c:v>
                </c:pt>
                <c:pt idx="112">
                  <c:v>5.8252916346570066E-2</c:v>
                </c:pt>
                <c:pt idx="113">
                  <c:v>6.3596117238047617E-2</c:v>
                </c:pt>
                <c:pt idx="114">
                  <c:v>6.9163633885919396E-2</c:v>
                </c:pt>
                <c:pt idx="115">
                  <c:v>7.4953770370680059E-2</c:v>
                </c:pt>
                <c:pt idx="116">
                  <c:v>8.0964762960666375E-2</c:v>
                </c:pt>
                <c:pt idx="117">
                  <c:v>8.7194780649305692E-2</c:v>
                </c:pt>
                <c:pt idx="118">
                  <c:v>9.3641925712858329E-2</c:v>
                </c:pt>
                <c:pt idx="119">
                  <c:v>0.10030423428848315</c:v>
                </c:pt>
                <c:pt idx="120">
                  <c:v>0.10717967697244912</c:v>
                </c:pt>
                <c:pt idx="121">
                  <c:v>0.11426615943831014</c:v>
                </c:pt>
                <c:pt idx="122">
                  <c:v>0.12156152307485907</c:v>
                </c:pt>
                <c:pt idx="123">
                  <c:v>0.1290635456436606</c:v>
                </c:pt>
                <c:pt idx="124">
                  <c:v>0.13676994195596634</c:v>
                </c:pt>
                <c:pt idx="125">
                  <c:v>0.14467836456880656</c:v>
                </c:pt>
                <c:pt idx="126">
                  <c:v>0.15278640450004197</c:v>
                </c:pt>
                <c:pt idx="127">
                  <c:v>0.16109159196216558</c:v>
                </c:pt>
                <c:pt idx="128">
                  <c:v>0.16959139711462257</c:v>
                </c:pt>
                <c:pt idx="129">
                  <c:v>0.17828323083442338</c:v>
                </c:pt>
                <c:pt idx="130">
                  <c:v>0.18716444550481751</c:v>
                </c:pt>
                <c:pt idx="131">
                  <c:v>0.19623233582178223</c:v>
                </c:pt>
                <c:pt idx="132">
                  <c:v>0.20548413961808434</c:v>
                </c:pt>
                <c:pt idx="133">
                  <c:v>0.21491703870466319</c:v>
                </c:pt>
                <c:pt idx="134">
                  <c:v>0.22452815972907861</c:v>
                </c:pt>
                <c:pt idx="135">
                  <c:v>0.23431457505076186</c:v>
                </c:pt>
                <c:pt idx="136">
                  <c:v>0.24427330363280195</c:v>
                </c:pt>
                <c:pt idx="137">
                  <c:v>0.25440131195000143</c:v>
                </c:pt>
                <c:pt idx="138">
                  <c:v>0.26469551491291349</c:v>
                </c:pt>
                <c:pt idx="139">
                  <c:v>0.27515277680759409</c:v>
                </c:pt>
                <c:pt idx="140">
                  <c:v>0.28576991225076837</c:v>
                </c:pt>
                <c:pt idx="141">
                  <c:v>0.29654368716012974</c:v>
                </c:pt>
                <c:pt idx="142">
                  <c:v>0.30747081973947293</c:v>
                </c:pt>
                <c:pt idx="143">
                  <c:v>0.31854798147836139</c:v>
                </c:pt>
                <c:pt idx="144">
                  <c:v>0.32977179816602131</c:v>
                </c:pt>
                <c:pt idx="145">
                  <c:v>0.34113885091916285</c:v>
                </c:pt>
                <c:pt idx="146">
                  <c:v>0.35264567722340212</c:v>
                </c:pt>
                <c:pt idx="147">
                  <c:v>0.36428877198797843</c:v>
                </c:pt>
                <c:pt idx="148">
                  <c:v>0.37606458861343539</c:v>
                </c:pt>
                <c:pt idx="149">
                  <c:v>0.38796954007195644</c:v>
                </c:pt>
                <c:pt idx="150">
                  <c:v>0.39999999999999969</c:v>
                </c:pt>
                <c:pt idx="151">
                  <c:v>0.4121523038029305</c:v>
                </c:pt>
                <c:pt idx="152">
                  <c:v>0.42442274977128741</c:v>
                </c:pt>
                <c:pt idx="153">
                  <c:v>0.43680760020836246</c:v>
                </c:pt>
                <c:pt idx="154">
                  <c:v>0.44930308256873847</c:v>
                </c:pt>
                <c:pt idx="155">
                  <c:v>0.46190539060744007</c:v>
                </c:pt>
                <c:pt idx="156">
                  <c:v>0.47461068553935992</c:v>
                </c:pt>
                <c:pt idx="157">
                  <c:v>0.48741509720858023</c:v>
                </c:pt>
                <c:pt idx="158">
                  <c:v>0.50031472526727006</c:v>
                </c:pt>
                <c:pt idx="159">
                  <c:v>0.51330564036375947</c:v>
                </c:pt>
                <c:pt idx="160">
                  <c:v>0.52638388533946512</c:v>
                </c:pt>
                <c:pt idx="161">
                  <c:v>0.53954547643427397</c:v>
                </c:pt>
                <c:pt idx="162">
                  <c:v>0.55278640450004191</c:v>
                </c:pt>
                <c:pt idx="163">
                  <c:v>0.56610263622181101</c:v>
                </c:pt>
                <c:pt idx="164">
                  <c:v>0.57949011534640016</c:v>
                </c:pt>
                <c:pt idx="165">
                  <c:v>0.59294476391798345</c:v>
                </c:pt>
                <c:pt idx="166">
                  <c:v>0.60646248352026577</c:v>
                </c:pt>
                <c:pt idx="167">
                  <c:v>0.62003915652490782</c:v>
                </c:pt>
                <c:pt idx="168">
                  <c:v>0.63367064734579215</c:v>
                </c:pt>
                <c:pt idx="169">
                  <c:v>0.64735280369876436</c:v>
                </c:pt>
                <c:pt idx="170">
                  <c:v>0.661081457866455</c:v>
                </c:pt>
                <c:pt idx="171">
                  <c:v>0.67485242796781508</c:v>
                </c:pt>
                <c:pt idx="172">
                  <c:v>0.68866151923194741</c:v>
                </c:pt>
                <c:pt idx="173">
                  <c:v>0.70250452527588159</c:v>
                </c:pt>
                <c:pt idx="174">
                  <c:v>0.71637722938587733</c:v>
                </c:pt>
                <c:pt idx="175">
                  <c:v>0.73027540580187333</c:v>
                </c:pt>
                <c:pt idx="176">
                  <c:v>0.74419482100470025</c:v>
                </c:pt>
                <c:pt idx="177">
                  <c:v>0.7581312350056445</c:v>
                </c:pt>
                <c:pt idx="178">
                  <c:v>0.77208040263799937</c:v>
                </c:pt>
                <c:pt idx="179">
                  <c:v>0.78603807485017252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514-8842-9AD5-A1AF53E25B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7239784"/>
        <c:axId val="467240112"/>
      </c:scatterChart>
      <c:valAx>
        <c:axId val="467239784"/>
        <c:scaling>
          <c:orientation val="minMax"/>
          <c:max val="180"/>
          <c:min val="0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de-DE" sz="1400" dirty="0" err="1"/>
                  <a:t>days</a:t>
                </a:r>
                <a:endParaRPr lang="de-DE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67240112"/>
        <c:crosses val="autoZero"/>
        <c:crossBetween val="midCat"/>
        <c:majorUnit val="60"/>
      </c:valAx>
      <c:valAx>
        <c:axId val="467240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de-DE" sz="1400" dirty="0"/>
                  <a:t>rate</a:t>
                </a:r>
                <a:endParaRPr lang="de-DE" dirty="0"/>
              </a:p>
            </c:rich>
          </c:tx>
          <c:layout>
            <c:manualLayout>
              <c:xMode val="edge"/>
              <c:yMode val="edge"/>
              <c:x val="3.9713479339877608E-2"/>
              <c:y val="0.29175573519891423"/>
            </c:manualLayout>
          </c:layout>
          <c:overlay val="0"/>
          <c:spPr>
            <a:solidFill>
              <a:schemeClr val="bg1"/>
            </a:solidFill>
            <a:ln>
              <a:solidFill>
                <a:schemeClr val="bg1"/>
              </a:solidFill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67239784"/>
        <c:crosses val="autoZero"/>
        <c:crossBetween val="midCat"/>
        <c:majorUnit val="0.5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172606393282579"/>
          <c:y val="1.4060916276651672E-2"/>
          <c:w val="0.6254887733548421"/>
          <c:h val="0.223582075475542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e du titre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Texte du titre</a:t>
            </a:r>
          </a:p>
        </p:txBody>
      </p:sp>
      <p:sp>
        <p:nvSpPr>
          <p:cNvPr id="12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1" name="Texte niveau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e du titre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Texte du titre</a:t>
            </a:r>
          </a:p>
        </p:txBody>
      </p:sp>
      <p:sp>
        <p:nvSpPr>
          <p:cNvPr id="30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9" name="Texte niveau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e du titre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48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e du titre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Texte du titre</a:t>
            </a:r>
          </a:p>
        </p:txBody>
      </p:sp>
      <p:sp>
        <p:nvSpPr>
          <p:cNvPr id="73" name="Texte niveau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e du titre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Texte du titre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Airline yield management</a:t>
            </a:r>
          </a:p>
        </p:txBody>
      </p:sp>
      <p:sp>
        <p:nvSpPr>
          <p:cNvPr id="95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2186940" y="3602037"/>
            <a:ext cx="8481060" cy="1655762"/>
          </a:xfrm>
          <a:prstGeom prst="rect">
            <a:avLst/>
          </a:prstGeom>
        </p:spPr>
        <p:txBody>
          <a:bodyPr/>
          <a:lstStyle/>
          <a:p>
            <a:pPr algn="l"/>
            <a:r>
              <a:rPr b="1" dirty="0"/>
              <a:t>Simulation &amp; Optimization – Group 6</a:t>
            </a:r>
            <a:endParaRPr lang="en-GB" b="1" dirty="0"/>
          </a:p>
          <a:p>
            <a:pPr algn="l"/>
            <a:r>
              <a:rPr lang="en-GB" sz="2000" dirty="0"/>
              <a:t>06/01/2021</a:t>
            </a:r>
          </a:p>
          <a:p>
            <a:pPr algn="l"/>
            <a:r>
              <a:rPr lang="en-GB" sz="1400" dirty="0"/>
              <a:t>Andrea Martin |</a:t>
            </a:r>
            <a:r>
              <a:rPr lang="en-GB" sz="1400" dirty="0" err="1"/>
              <a:t>Dharun</a:t>
            </a:r>
            <a:r>
              <a:rPr lang="en-GB" sz="1400" dirty="0"/>
              <a:t> </a:t>
            </a:r>
            <a:r>
              <a:rPr lang="en-GB" sz="1400" dirty="0" err="1"/>
              <a:t>Vadugappatty</a:t>
            </a:r>
            <a:r>
              <a:rPr lang="en-GB" sz="1400" dirty="0"/>
              <a:t> Srinivasan | Joseph </a:t>
            </a:r>
            <a:r>
              <a:rPr lang="en-GB" sz="1400" dirty="0" err="1"/>
              <a:t>Tharayil</a:t>
            </a:r>
            <a:r>
              <a:rPr lang="en-GB" sz="1400" dirty="0"/>
              <a:t> | Jonas </a:t>
            </a:r>
            <a:r>
              <a:rPr lang="en-GB" sz="1400" dirty="0" err="1"/>
              <a:t>Warmuth</a:t>
            </a: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939297-0389-4535-A2A1-915F096D64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1</a:t>
            </a:fld>
            <a:endParaRPr lang="en-CH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AF91-3A73-41FE-8D11-5EFCC03E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Discrete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simulator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BA0-3A95-4B65-8BE7-991E3B82B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Generate passenger arrivals according to a non-homogeneous Poisson process.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For each passenger: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Sample the ideal choice of the passenger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Manage the availabilities of the fares according to the arrival time of the passenger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If there are no fares offered and the plane is fully booked, then the customer has arrived late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Sample the choice of the passenger and decrement the availability of the chosen fare, if necessary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If only one fare is offered at a time and its availabilities finished we move to the following product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Remove the processed event from the list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Compute revenues, seats sold, and satisfaction based on the list of choices and ideal choices.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1042D-C26A-411F-85CC-F2A8151B99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2036188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E14A-BC2D-4FCE-A3E5-49CF11924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Statistical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138CA24-FF60-0148-93D7-670FCA195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8"/>
            <a:ext cx="4430158" cy="310991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DB1D9C-0920-DD4B-B945-9A793920200B}"/>
              </a:ext>
            </a:extLst>
          </p:cNvPr>
          <p:cNvSpPr txBox="1"/>
          <p:nvPr/>
        </p:nvSpPr>
        <p:spPr>
          <a:xfrm>
            <a:off x="838200" y="4924107"/>
            <a:ext cx="44081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Mean: 125976.6 </a:t>
            </a: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Bootstrapped MSE: 30.444 </a:t>
            </a: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Theoretical MSE: 30.146</a:t>
            </a:r>
          </a:p>
          <a:p>
            <a:endParaRPr lang="it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95% percentile: 126000.0 </a:t>
            </a: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Bootstrapped MSE: 0.0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5890761-6393-4040-A108-18D494BAA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506" y="1690688"/>
            <a:ext cx="4399147" cy="310991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E4AE7D7-A450-674C-9D26-D8AF850942BA}"/>
              </a:ext>
            </a:extLst>
          </p:cNvPr>
          <p:cNvSpPr txBox="1"/>
          <p:nvPr/>
        </p:nvSpPr>
        <p:spPr>
          <a:xfrm>
            <a:off x="6096000" y="4924106"/>
            <a:ext cx="44081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Mean: 117992.7 </a:t>
            </a: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Bootstrapped MSE: 8832.866</a:t>
            </a: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Theoretical MSE: 8735.624</a:t>
            </a:r>
          </a:p>
          <a:p>
            <a:endParaRPr lang="it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95% percentile: 110000.0 </a:t>
            </a: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Bootstrapped MSE: 39533.199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8AE51-5CA0-485C-9060-F515E5EE03A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16722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E14A-BC2D-4FCE-A3E5-49CF11924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Statistical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seats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sold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14CCD45-7781-9042-A9D1-9D9748B38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8"/>
            <a:ext cx="4536114" cy="310991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0BD58D9-8205-B448-8EB3-CC78084AB320}"/>
              </a:ext>
            </a:extLst>
          </p:cNvPr>
          <p:cNvSpPr txBox="1"/>
          <p:nvPr/>
        </p:nvSpPr>
        <p:spPr>
          <a:xfrm>
            <a:off x="928843" y="4800600"/>
            <a:ext cx="43548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Mean: 179.9485 </a:t>
            </a: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Bootstrapped MSE: 0.000113</a:t>
            </a: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Theoretical MSE: 0.0001089</a:t>
            </a:r>
          </a:p>
          <a:p>
            <a:endParaRPr lang="it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95% percentile: 180.0 </a:t>
            </a: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Bootstrapped MSE: 0.0 </a:t>
            </a:r>
          </a:p>
          <a:p>
            <a:endParaRPr lang="it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Worst case: 171 Bootstrapped MSE: 1.128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50451B8-BE44-1C45-B42E-44BE1F46A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4536114" cy="310733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C933B1C-AC70-1248-ADDF-A5EB8929BDDB}"/>
              </a:ext>
            </a:extLst>
          </p:cNvPr>
          <p:cNvSpPr txBox="1"/>
          <p:nvPr/>
        </p:nvSpPr>
        <p:spPr>
          <a:xfrm>
            <a:off x="6186642" y="4798026"/>
            <a:ext cx="43548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Mean: 158.9365 </a:t>
            </a: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Bootstrapped MSE: 0.04264</a:t>
            </a: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Theoretical MSE: 0.043652</a:t>
            </a:r>
          </a:p>
          <a:p>
            <a:endParaRPr lang="it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95% percentile: 142.0 </a:t>
            </a: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Bootstrapped MSE: 0.3565</a:t>
            </a:r>
          </a:p>
          <a:p>
            <a:endParaRPr lang="it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Worst case: 126 Bootstrapped MSE: 2.112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25B50A-531C-4772-96E2-83248B98A66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3781937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E14A-BC2D-4FCE-A3E5-49CF11924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Statistical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satisfaction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689CF83-DCED-BB40-8160-D575EF228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6070"/>
            <a:ext cx="4512506" cy="317881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F49F8C5-2CCD-C444-BBD2-E71EC637E9E2}"/>
              </a:ext>
            </a:extLst>
          </p:cNvPr>
          <p:cNvSpPr txBox="1"/>
          <p:nvPr/>
        </p:nvSpPr>
        <p:spPr>
          <a:xfrm>
            <a:off x="674370" y="4754880"/>
            <a:ext cx="48806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Mean: 0.6937</a:t>
            </a: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Bootstrapped MSE: 1.414e-06</a:t>
            </a: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Theoretical MSE: 1.2627e-06 </a:t>
            </a:r>
          </a:p>
          <a:p>
            <a:endParaRPr lang="it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95% percentile: 0.61659 </a:t>
            </a: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Bootstrapped MSE: 9.246e-06 </a:t>
            </a:r>
          </a:p>
          <a:p>
            <a:endParaRPr lang="it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Worst case: 0.518 Bootstrapped MSE: 0.000126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2574484-E585-464A-B53E-181B95411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080" y="1576070"/>
            <a:ext cx="4545496" cy="317881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65C558F-14ED-E442-A57E-738FD1A1C668}"/>
              </a:ext>
            </a:extLst>
          </p:cNvPr>
          <p:cNvSpPr txBox="1"/>
          <p:nvPr/>
        </p:nvSpPr>
        <p:spPr>
          <a:xfrm>
            <a:off x="5898079" y="4754880"/>
            <a:ext cx="54557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Mean: 0.1692</a:t>
            </a: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Bootstrapped MSE: 2.662e-07</a:t>
            </a: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Theoretical MSE: 2.9831e-07</a:t>
            </a:r>
          </a:p>
          <a:p>
            <a:endParaRPr lang="it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95% percentile: 0.12902</a:t>
            </a: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Bootstrapped MSE: 1.448e-06 </a:t>
            </a:r>
          </a:p>
          <a:p>
            <a:endParaRPr lang="it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Worst case: 0.0930 Bootstrapped MSE: 1.74004e-05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8CB7BB-616F-4A30-AB47-8C9D568AB6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40879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E14A-BC2D-4FCE-A3E5-49CF11924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Statistical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 late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passengers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1DBB4E7-7E29-BF4E-87A8-A64DF45A4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" y="1529079"/>
            <a:ext cx="4824608" cy="34201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58D7A72-9C2F-1140-B8BF-7EEA6497F6DA}"/>
              </a:ext>
            </a:extLst>
          </p:cNvPr>
          <p:cNvSpPr txBox="1"/>
          <p:nvPr/>
        </p:nvSpPr>
        <p:spPr>
          <a:xfrm>
            <a:off x="717428" y="4949190"/>
            <a:ext cx="472821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Mean: 45.212</a:t>
            </a: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Bootstrapped MSE: 0.1599 </a:t>
            </a: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Theoretical MSE: 0.16315 </a:t>
            </a:r>
          </a:p>
          <a:p>
            <a:endParaRPr lang="it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95% percentile: 74.049</a:t>
            </a: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Bootstrapped MSE: 1.21243</a:t>
            </a: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Worst case: 111 Bootstrapped MSE: 27.198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7DFD4B3-4EE0-5048-8DB6-FE60AE95A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352" y="1529079"/>
            <a:ext cx="4824608" cy="33709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2D6EBB-3866-0843-9851-F88157E639C7}"/>
              </a:ext>
            </a:extLst>
          </p:cNvPr>
          <p:cNvSpPr txBox="1"/>
          <p:nvPr/>
        </p:nvSpPr>
        <p:spPr>
          <a:xfrm>
            <a:off x="6096000" y="4949190"/>
            <a:ext cx="472821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Mean: 0.182</a:t>
            </a: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Bootstrapped MSE: 0.001946 </a:t>
            </a: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Theoretical MSE: 0.0019594</a:t>
            </a:r>
          </a:p>
          <a:p>
            <a:endParaRPr lang="it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95% percentile: 0.0</a:t>
            </a: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Bootstrapped MSE: 0.0 </a:t>
            </a:r>
          </a:p>
          <a:p>
            <a:r>
              <a:rPr lang="it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Worst case: 46 Bootstrapped MSE: 129.028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89585F-6712-4F5B-BE90-3A00EC4D6F0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7523684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94597-2D00-458B-AB3C-8F99BE9D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Numerical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CH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8E677B56-19B0-5447-ACE2-F32A6E5EC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241664"/>
              </p:ext>
            </p:extLst>
          </p:nvPr>
        </p:nvGraphicFramePr>
        <p:xfrm>
          <a:off x="1117600" y="1615016"/>
          <a:ext cx="9795224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505">
                  <a:extLst>
                    <a:ext uri="{9D8B030D-6E8A-4147-A177-3AD203B41FA5}">
                      <a16:colId xmlns:a16="http://schemas.microsoft.com/office/drawing/2014/main" val="1211779641"/>
                    </a:ext>
                  </a:extLst>
                </a:gridCol>
                <a:gridCol w="1634664">
                  <a:extLst>
                    <a:ext uri="{9D8B030D-6E8A-4147-A177-3AD203B41FA5}">
                      <a16:colId xmlns:a16="http://schemas.microsoft.com/office/drawing/2014/main" val="2501463397"/>
                    </a:ext>
                  </a:extLst>
                </a:gridCol>
                <a:gridCol w="1610043">
                  <a:extLst>
                    <a:ext uri="{9D8B030D-6E8A-4147-A177-3AD203B41FA5}">
                      <a16:colId xmlns:a16="http://schemas.microsoft.com/office/drawing/2014/main" val="4219685771"/>
                    </a:ext>
                  </a:extLst>
                </a:gridCol>
                <a:gridCol w="1589405">
                  <a:extLst>
                    <a:ext uri="{9D8B030D-6E8A-4147-A177-3AD203B41FA5}">
                      <a16:colId xmlns:a16="http://schemas.microsoft.com/office/drawing/2014/main" val="3595131342"/>
                    </a:ext>
                  </a:extLst>
                </a:gridCol>
                <a:gridCol w="1571943">
                  <a:extLst>
                    <a:ext uri="{9D8B030D-6E8A-4147-A177-3AD203B41FA5}">
                      <a16:colId xmlns:a16="http://schemas.microsoft.com/office/drawing/2014/main" val="1362277928"/>
                    </a:ext>
                  </a:extLst>
                </a:gridCol>
                <a:gridCol w="1634664">
                  <a:extLst>
                    <a:ext uri="{9D8B030D-6E8A-4147-A177-3AD203B41FA5}">
                      <a16:colId xmlns:a16="http://schemas.microsoft.com/office/drawing/2014/main" val="228490055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Sce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CH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CH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</a:t>
                      </a:r>
                      <a:endParaRPr lang="it-IT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it-IT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</a:t>
                      </a:r>
                      <a:r>
                        <a:rPr lang="it-IT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fare </a:t>
                      </a:r>
                      <a:r>
                        <a:rPr lang="it-IT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  <a:r>
                        <a:rPr lang="it-IT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it-IT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 the </a:t>
                      </a:r>
                      <a:r>
                        <a:rPr lang="it-IT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beginning</a:t>
                      </a:r>
                      <a:endParaRPr lang="it-IT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Bootstrapped 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Scenario 2</a:t>
                      </a:r>
                      <a:endParaRPr lang="it-IT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it-IT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</a:t>
                      </a:r>
                      <a:r>
                        <a:rPr lang="it-IT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fare </a:t>
                      </a:r>
                      <a:r>
                        <a:rPr lang="it-IT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  <a:r>
                        <a:rPr lang="it-IT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it-IT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</a:t>
                      </a:r>
                      <a:r>
                        <a:rPr lang="it-IT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 time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Bootstrapped 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2335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125976.6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30.146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117992.7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8832.866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0146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95%</a:t>
                      </a:r>
                      <a:r>
                        <a:rPr lang="it-IT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percentile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126000.0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110000.0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39533.199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58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183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179.9485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158.9365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81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95%</a:t>
                      </a:r>
                      <a:r>
                        <a:rPr lang="it-IT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percentile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9874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Worst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2319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8420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Late</a:t>
                      </a:r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45.212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0.001964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1602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95%</a:t>
                      </a:r>
                      <a:r>
                        <a:rPr lang="it-IT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percentile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74.049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1.21243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80309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Worst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27.198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129.028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5518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87744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CH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CH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it-IT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</a:t>
                      </a:r>
                      <a:r>
                        <a:rPr lang="en-CH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tion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CH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1.414e-06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2.662e-07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7080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95%</a:t>
                      </a:r>
                      <a:r>
                        <a:rPr lang="it-IT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percentile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0.61659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9.246e-06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0.12902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1.448e-06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2306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Worst</a:t>
                      </a:r>
                      <a:r>
                        <a:rPr lang="it-IT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case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0.0940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1.74004e-05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34225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CD07AB-011C-42C1-A0E0-3D33D8CC114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15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6076245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94597-2D00-458B-AB3C-8F99BE9D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reduce the planning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horizon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BE26C75-2FB6-C64F-8672-0DD587878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4368"/>
            <a:ext cx="3528060" cy="244132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51B6BF1-E90D-234B-B029-40DC1C8DB3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4232911"/>
            <a:ext cx="3528060" cy="249316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A69B3AD-DC1B-354B-803F-054245252B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1574368"/>
            <a:ext cx="3528060" cy="244488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C2956BC-D5C8-C947-84BC-9759608AAC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4308541"/>
            <a:ext cx="3528060" cy="234190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93B52CB-7668-244E-924F-2EC8E2690929}"/>
              </a:ext>
            </a:extLst>
          </p:cNvPr>
          <p:cNvSpPr txBox="1"/>
          <p:nvPr/>
        </p:nvSpPr>
        <p:spPr>
          <a:xfrm>
            <a:off x="8374379" y="2446033"/>
            <a:ext cx="26631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/>
              <a:t>Even with T = 50, offering one fare at a time proves less effective! </a:t>
            </a:r>
          </a:p>
          <a:p>
            <a:endParaRPr lang="it-CH" dirty="0"/>
          </a:p>
          <a:p>
            <a:r>
              <a:rPr lang="it-CH" dirty="0"/>
              <a:t>If the airplane has unsold seats at the end of the planning horizon, we want to reduce as much as possible the possibility of the passenger choosing not to purchase anything.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E6BB7-6047-442C-AD13-99239C3703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949792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94597-2D00-458B-AB3C-8F99BE9D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Observations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F7CA5DC-8091-A040-A8DA-2E5613218392}"/>
              </a:ext>
            </a:extLst>
          </p:cNvPr>
          <p:cNvSpPr txBox="1"/>
          <p:nvPr/>
        </p:nvSpPr>
        <p:spPr>
          <a:xfrm>
            <a:off x="857250" y="1851660"/>
            <a:ext cx="104813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If all fares are offered from the beginning, the maximum airplane capacity is reached.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If all fares are offered from the beginning, the revenues are almost constant.</a:t>
            </a:r>
          </a:p>
          <a:p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If only one fare at a time is offered, passengers will not purchase any ticket with probability at least 0.25!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If only one fare at a time is offered, the airline company should consider longer planning horizon (a low-profit fare is better than an unsold seat!).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As expected, the wider the offer the more satisfied the passengers.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20BB0B-52C1-4CDA-A1BE-F5BA3C94B4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4432380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itle 1"/>
          <p:cNvSpPr txBox="1">
            <a:spLocks noGrp="1"/>
          </p:cNvSpPr>
          <p:nvPr>
            <p:ph type="ctrTitle"/>
          </p:nvPr>
        </p:nvSpPr>
        <p:spPr>
          <a:xfrm>
            <a:off x="1524000" y="2721372"/>
            <a:ext cx="9144000" cy="615157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Optimization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B06D3-F752-481F-8183-5F074AA120E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18</a:t>
            </a:fld>
            <a:endParaRPr lang="en-CH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Optimization</a:t>
            </a:r>
          </a:p>
        </p:txBody>
      </p:sp>
      <p:grpSp>
        <p:nvGrpSpPr>
          <p:cNvPr id="254" name="Rectangle 3"/>
          <p:cNvGrpSpPr/>
          <p:nvPr/>
        </p:nvGrpSpPr>
        <p:grpSpPr>
          <a:xfrm>
            <a:off x="974251" y="1853431"/>
            <a:ext cx="3636574" cy="363502"/>
            <a:chOff x="0" y="0"/>
            <a:chExt cx="3636572" cy="363500"/>
          </a:xfrm>
        </p:grpSpPr>
        <p:sp>
          <p:nvSpPr>
            <p:cNvPr id="252" name="Rectangle"/>
            <p:cNvSpPr/>
            <p:nvPr/>
          </p:nvSpPr>
          <p:spPr>
            <a:xfrm>
              <a:off x="0" y="0"/>
              <a:ext cx="3636573" cy="36350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3" name="Objective functions"/>
            <p:cNvSpPr txBox="1"/>
            <p:nvPr/>
          </p:nvSpPr>
          <p:spPr>
            <a:xfrm>
              <a:off x="45720" y="6419"/>
              <a:ext cx="3545133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/>
                <a:t>Objective functions</a:t>
              </a:r>
            </a:p>
          </p:txBody>
        </p:sp>
      </p:grpSp>
      <p:sp>
        <p:nvSpPr>
          <p:cNvPr id="255" name="TextBox 4"/>
          <p:cNvSpPr txBox="1"/>
          <p:nvPr/>
        </p:nvSpPr>
        <p:spPr>
          <a:xfrm>
            <a:off x="1019970" y="2387897"/>
            <a:ext cx="6742806" cy="88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Mean revenue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Passenger satisfaction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Percentage of customers whose first choices are available</a:t>
            </a:r>
          </a:p>
        </p:txBody>
      </p:sp>
      <p:grpSp>
        <p:nvGrpSpPr>
          <p:cNvPr id="258" name="Rectangle 5"/>
          <p:cNvGrpSpPr/>
          <p:nvPr/>
        </p:nvGrpSpPr>
        <p:grpSpPr>
          <a:xfrm>
            <a:off x="974251" y="4776399"/>
            <a:ext cx="3636574" cy="363502"/>
            <a:chOff x="0" y="0"/>
            <a:chExt cx="3636572" cy="363500"/>
          </a:xfrm>
        </p:grpSpPr>
        <p:sp>
          <p:nvSpPr>
            <p:cNvPr id="256" name="Rectangle"/>
            <p:cNvSpPr/>
            <p:nvPr/>
          </p:nvSpPr>
          <p:spPr>
            <a:xfrm>
              <a:off x="0" y="0"/>
              <a:ext cx="3636573" cy="36350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7" name="Algorithms used"/>
            <p:cNvSpPr txBox="1"/>
            <p:nvPr/>
          </p:nvSpPr>
          <p:spPr>
            <a:xfrm>
              <a:off x="45720" y="6419"/>
              <a:ext cx="3545133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Algorithms used</a:t>
              </a:r>
            </a:p>
          </p:txBody>
        </p:sp>
      </p:grpSp>
      <p:sp>
        <p:nvSpPr>
          <p:cNvPr id="259" name="Rectangle 6"/>
          <p:cNvSpPr txBox="1"/>
          <p:nvPr/>
        </p:nvSpPr>
        <p:spPr>
          <a:xfrm>
            <a:off x="1080997" y="5355811"/>
            <a:ext cx="3423083" cy="115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Full enumeration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Local search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Variable neighborhood search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Simulated annealing</a:t>
            </a:r>
          </a:p>
        </p:txBody>
      </p:sp>
      <p:grpSp>
        <p:nvGrpSpPr>
          <p:cNvPr id="262" name="Rectangle 3"/>
          <p:cNvGrpSpPr/>
          <p:nvPr/>
        </p:nvGrpSpPr>
        <p:grpSpPr>
          <a:xfrm>
            <a:off x="974251" y="3428999"/>
            <a:ext cx="3636574" cy="363502"/>
            <a:chOff x="0" y="0"/>
            <a:chExt cx="3636572" cy="363500"/>
          </a:xfrm>
        </p:grpSpPr>
        <p:sp>
          <p:nvSpPr>
            <p:cNvPr id="260" name="Rectangle"/>
            <p:cNvSpPr/>
            <p:nvPr/>
          </p:nvSpPr>
          <p:spPr>
            <a:xfrm>
              <a:off x="0" y="0"/>
              <a:ext cx="3636573" cy="36350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1" name="Optimization variables"/>
            <p:cNvSpPr txBox="1"/>
            <p:nvPr/>
          </p:nvSpPr>
          <p:spPr>
            <a:xfrm>
              <a:off x="45720" y="6419"/>
              <a:ext cx="3545133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Optimization variables</a:t>
              </a:r>
            </a:p>
          </p:txBody>
        </p:sp>
      </p:grpSp>
      <p:sp>
        <p:nvSpPr>
          <p:cNvPr id="263" name="TextBox 4"/>
          <p:cNvSpPr txBox="1"/>
          <p:nvPr/>
        </p:nvSpPr>
        <p:spPr>
          <a:xfrm>
            <a:off x="1019970" y="3842419"/>
            <a:ext cx="3689299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Tickets available per fare bucket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Cutoff times for each fare bucket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C9B64E-62AF-4A99-A946-74C4D6C49B7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19</a:t>
            </a:fld>
            <a:endParaRPr lang="en-CH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Introduction</a:t>
            </a:r>
          </a:p>
        </p:txBody>
      </p:sp>
      <p:grpSp>
        <p:nvGrpSpPr>
          <p:cNvPr id="109" name="Group 24"/>
          <p:cNvGrpSpPr/>
          <p:nvPr/>
        </p:nvGrpSpPr>
        <p:grpSpPr>
          <a:xfrm>
            <a:off x="1225435" y="1644967"/>
            <a:ext cx="3494547" cy="2386302"/>
            <a:chOff x="0" y="0"/>
            <a:chExt cx="3494545" cy="2386300"/>
          </a:xfrm>
        </p:grpSpPr>
        <p:pic>
          <p:nvPicPr>
            <p:cNvPr id="98" name="Graphic 5" descr="Graphic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08394"/>
              <a:ext cx="648740" cy="5814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9" name="TextBox 6"/>
            <p:cNvSpPr txBox="1"/>
            <p:nvPr/>
          </p:nvSpPr>
          <p:spPr>
            <a:xfrm>
              <a:off x="45720" y="1691133"/>
              <a:ext cx="637913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Geneva</a:t>
              </a:r>
            </a:p>
          </p:txBody>
        </p:sp>
        <p:pic>
          <p:nvPicPr>
            <p:cNvPr id="100" name="Graphic 7" descr="Graphic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7635" y="998127"/>
              <a:ext cx="648740" cy="581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1" name="TextBox 8"/>
            <p:cNvSpPr txBox="1"/>
            <p:nvPr/>
          </p:nvSpPr>
          <p:spPr>
            <a:xfrm>
              <a:off x="2328814" y="1603501"/>
              <a:ext cx="1165732" cy="2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Washington DC</a:t>
              </a:r>
            </a:p>
          </p:txBody>
        </p:sp>
        <p:sp>
          <p:nvSpPr>
            <p:cNvPr id="102" name="Straight Connector 12"/>
            <p:cNvSpPr/>
            <p:nvPr/>
          </p:nvSpPr>
          <p:spPr>
            <a:xfrm>
              <a:off x="648738" y="1399097"/>
              <a:ext cx="2005103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103" name="Graphic 16" descr="Graphic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784231" y="-89170"/>
              <a:ext cx="1539904" cy="17182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4" name="TextBox 17"/>
            <p:cNvSpPr txBox="1"/>
            <p:nvPr/>
          </p:nvSpPr>
          <p:spPr>
            <a:xfrm>
              <a:off x="1226884" y="633532"/>
              <a:ext cx="765012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180 seats</a:t>
              </a:r>
            </a:p>
          </p:txBody>
        </p:sp>
        <p:sp>
          <p:nvSpPr>
            <p:cNvPr id="105" name="TextBox 18"/>
            <p:cNvSpPr txBox="1"/>
            <p:nvPr/>
          </p:nvSpPr>
          <p:spPr>
            <a:xfrm>
              <a:off x="893388" y="2122046"/>
              <a:ext cx="157791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Booking time, t (days)</a:t>
              </a:r>
            </a:p>
          </p:txBody>
        </p:sp>
        <p:pic>
          <p:nvPicPr>
            <p:cNvPr id="106" name="Graphic 20" descr="Graphic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1220" y="1618120"/>
              <a:ext cx="648739" cy="5814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7" name="TextBox 21"/>
            <p:cNvSpPr txBox="1"/>
            <p:nvPr/>
          </p:nvSpPr>
          <p:spPr>
            <a:xfrm>
              <a:off x="1091773" y="1789927"/>
              <a:ext cx="363121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179</a:t>
              </a:r>
            </a:p>
          </p:txBody>
        </p:sp>
        <p:sp>
          <p:nvSpPr>
            <p:cNvPr id="108" name="TextBox 22"/>
            <p:cNvSpPr txBox="1"/>
            <p:nvPr/>
          </p:nvSpPr>
          <p:spPr>
            <a:xfrm>
              <a:off x="2047717" y="1750854"/>
              <a:ext cx="303290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0</a:t>
              </a:r>
            </a:p>
          </p:txBody>
        </p:sp>
      </p:grpSp>
      <p:sp>
        <p:nvSpPr>
          <p:cNvPr id="110" name="TextBox 25"/>
          <p:cNvSpPr txBox="1"/>
          <p:nvPr/>
        </p:nvSpPr>
        <p:spPr>
          <a:xfrm>
            <a:off x="880491" y="4926445"/>
            <a:ext cx="10732389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9 fare buckets (A to I) producing different</a:t>
            </a:r>
            <a:r>
              <a:rPr lang="en-GB" sz="2000" dirty="0"/>
              <a:t> </a:t>
            </a:r>
            <a:r>
              <a:rPr sz="2000" dirty="0"/>
              <a:t>revenues</a:t>
            </a:r>
            <a:endParaRPr lang="en-GB" sz="2000" dirty="0"/>
          </a:p>
          <a:p>
            <a:pPr marL="285750" indent="-285750"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endParaRPr sz="2000" dirty="0"/>
          </a:p>
          <a:p>
            <a:pPr marL="285750" indent="-285750"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3 different type of passengers with different arrival rates</a:t>
            </a:r>
            <a:endParaRPr lang="en-GB" sz="2000" dirty="0"/>
          </a:p>
          <a:p>
            <a:pPr marL="285750" indent="-285750"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endParaRPr sz="2000" dirty="0"/>
          </a:p>
          <a:p>
            <a:pPr marL="285750" indent="-285750"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Each passenger type has certain preferential weight to select the fare buckets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675060-32E8-4926-BF4A-9651B6C3301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2</a:t>
            </a:fld>
            <a:endParaRPr lang="en-CH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9B29DD-0598-4CAE-AE60-250A9E06C366}"/>
              </a:ext>
            </a:extLst>
          </p:cNvPr>
          <p:cNvGrpSpPr/>
          <p:nvPr/>
        </p:nvGrpSpPr>
        <p:grpSpPr>
          <a:xfrm>
            <a:off x="6072716" y="918207"/>
            <a:ext cx="5834825" cy="3670309"/>
            <a:chOff x="6072716" y="817308"/>
            <a:chExt cx="5834825" cy="367030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9C44B9D-6B37-4570-A076-3E79965C032E}"/>
                </a:ext>
              </a:extLst>
            </p:cNvPr>
            <p:cNvGrpSpPr/>
            <p:nvPr/>
          </p:nvGrpSpPr>
          <p:grpSpPr>
            <a:xfrm>
              <a:off x="6080760" y="817308"/>
              <a:ext cx="5826781" cy="2259798"/>
              <a:chOff x="6080760" y="2083243"/>
              <a:chExt cx="5826781" cy="2259798"/>
            </a:xfrm>
          </p:grpSpPr>
          <p:pic>
            <p:nvPicPr>
              <p:cNvPr id="111" name="Picture 26" descr="Picture 2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0760" y="2415061"/>
                <a:ext cx="5826781" cy="1927980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121" name="Rectangle 38"/>
              <p:cNvSpPr/>
              <p:nvPr/>
            </p:nvSpPr>
            <p:spPr>
              <a:xfrm>
                <a:off x="7851295" y="3300178"/>
                <a:ext cx="800624" cy="149783"/>
              </a:xfrm>
              <a:prstGeom prst="rect">
                <a:avLst/>
              </a:prstGeom>
              <a:ln w="28575">
                <a:solidFill>
                  <a:srgbClr val="FF0000"/>
                </a:solidFill>
                <a:miter/>
              </a:ln>
            </p:spPr>
            <p:txBody>
              <a:bodyPr lIns="45719" rIns="45719" anchor="ctr"/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2" name="Rectangle 39"/>
              <p:cNvSpPr/>
              <p:nvPr/>
            </p:nvSpPr>
            <p:spPr>
              <a:xfrm>
                <a:off x="7851293" y="3984125"/>
                <a:ext cx="800624" cy="149783"/>
              </a:xfrm>
              <a:prstGeom prst="rect">
                <a:avLst/>
              </a:prstGeom>
              <a:ln w="28575">
                <a:solidFill>
                  <a:srgbClr val="FF0000"/>
                </a:solidFill>
                <a:miter/>
              </a:ln>
            </p:spPr>
            <p:txBody>
              <a:bodyPr lIns="45719" rIns="45719" anchor="ctr"/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3" name="Rectangle 40"/>
              <p:cNvSpPr/>
              <p:nvPr/>
            </p:nvSpPr>
            <p:spPr>
              <a:xfrm>
                <a:off x="11114913" y="2445541"/>
                <a:ext cx="746063" cy="1869706"/>
              </a:xfrm>
              <a:prstGeom prst="rect">
                <a:avLst/>
              </a:prstGeom>
              <a:ln w="28575">
                <a:solidFill>
                  <a:srgbClr val="00B050"/>
                </a:solidFill>
                <a:miter/>
              </a:ln>
            </p:spPr>
            <p:txBody>
              <a:bodyPr lIns="45719" rIns="45719" anchor="ctr"/>
              <a:lstStyle/>
              <a:p>
                <a:pPr algn="ctr">
                  <a:defRPr>
                    <a:solidFill>
                      <a:srgbClr val="00B050"/>
                    </a:solidFill>
                  </a:defRPr>
                </a:pPr>
                <a:endParaRPr dirty="0"/>
              </a:p>
            </p:txBody>
          </p:sp>
          <p:grpSp>
            <p:nvGrpSpPr>
              <p:cNvPr id="131" name="Rectangle 45"/>
              <p:cNvGrpSpPr/>
              <p:nvPr/>
            </p:nvGrpSpPr>
            <p:grpSpPr>
              <a:xfrm>
                <a:off x="6096000" y="2083243"/>
                <a:ext cx="5780215" cy="363502"/>
                <a:chOff x="0" y="0"/>
                <a:chExt cx="5780214" cy="363500"/>
              </a:xfrm>
            </p:grpSpPr>
            <p:sp>
              <p:nvSpPr>
                <p:cNvPr id="129" name="Rectangle"/>
                <p:cNvSpPr/>
                <p:nvPr/>
              </p:nvSpPr>
              <p:spPr>
                <a:xfrm>
                  <a:off x="-1" y="0"/>
                  <a:ext cx="5780216" cy="363501"/>
                </a:xfrm>
                <a:prstGeom prst="rect">
                  <a:avLst/>
                </a:prstGeom>
                <a:solidFill>
                  <a:srgbClr val="76717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30" name="Fare buckets"/>
                <p:cNvSpPr txBox="1"/>
                <p:nvPr/>
              </p:nvSpPr>
              <p:spPr>
                <a:xfrm>
                  <a:off x="45719" y="37338"/>
                  <a:ext cx="5688776" cy="28882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Fare buckets</a:t>
                  </a:r>
                </a:p>
              </p:txBody>
            </p: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E7124A0-4E7B-4237-ADCF-53CF206F7043}"/>
                </a:ext>
              </a:extLst>
            </p:cNvPr>
            <p:cNvGrpSpPr/>
            <p:nvPr/>
          </p:nvGrpSpPr>
          <p:grpSpPr>
            <a:xfrm>
              <a:off x="6072716" y="3241982"/>
              <a:ext cx="5826781" cy="1245635"/>
              <a:chOff x="5776721" y="3052422"/>
              <a:chExt cx="5826781" cy="1245635"/>
            </a:xfrm>
          </p:grpSpPr>
          <p:pic>
            <p:nvPicPr>
              <p:cNvPr id="46" name="Picture 27" descr="Picture 27">
                <a:extLst>
                  <a:ext uri="{FF2B5EF4-FFF2-40B4-BE49-F238E27FC236}">
                    <a16:creationId xmlns:a16="http://schemas.microsoft.com/office/drawing/2014/main" id="{C095A30E-2986-4937-B016-024DBB04D7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76721" y="3408226"/>
                <a:ext cx="5826781" cy="889831"/>
              </a:xfrm>
              <a:prstGeom prst="rect">
                <a:avLst/>
              </a:prstGeom>
              <a:ln w="12700">
                <a:miter lim="400000"/>
              </a:ln>
            </p:spPr>
          </p:pic>
          <p:grpSp>
            <p:nvGrpSpPr>
              <p:cNvPr id="47" name="Rectangle 46">
                <a:extLst>
                  <a:ext uri="{FF2B5EF4-FFF2-40B4-BE49-F238E27FC236}">
                    <a16:creationId xmlns:a16="http://schemas.microsoft.com/office/drawing/2014/main" id="{2F7B1045-BB04-4520-ACCA-C1E8CA0ADA7F}"/>
                  </a:ext>
                </a:extLst>
              </p:cNvPr>
              <p:cNvGrpSpPr/>
              <p:nvPr/>
            </p:nvGrpSpPr>
            <p:grpSpPr>
              <a:xfrm>
                <a:off x="5800004" y="3052422"/>
                <a:ext cx="5780216" cy="363502"/>
                <a:chOff x="0" y="0"/>
                <a:chExt cx="5780214" cy="363500"/>
              </a:xfrm>
            </p:grpSpPr>
            <p:sp>
              <p:nvSpPr>
                <p:cNvPr id="48" name="Rectangle">
                  <a:extLst>
                    <a:ext uri="{FF2B5EF4-FFF2-40B4-BE49-F238E27FC236}">
                      <a16:creationId xmlns:a16="http://schemas.microsoft.com/office/drawing/2014/main" id="{5F49EC6E-9197-4B65-84A0-7D79360B901C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5780216" cy="363501"/>
                </a:xfrm>
                <a:prstGeom prst="rect">
                  <a:avLst/>
                </a:prstGeom>
                <a:solidFill>
                  <a:srgbClr val="76717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9" name="Passenger types with preferential weights">
                  <a:extLst>
                    <a:ext uri="{FF2B5EF4-FFF2-40B4-BE49-F238E27FC236}">
                      <a16:creationId xmlns:a16="http://schemas.microsoft.com/office/drawing/2014/main" id="{8CFFC2DB-48A1-442F-B719-459CD0288780}"/>
                    </a:ext>
                  </a:extLst>
                </p:cNvPr>
                <p:cNvSpPr txBox="1"/>
                <p:nvPr/>
              </p:nvSpPr>
              <p:spPr>
                <a:xfrm>
                  <a:off x="45719" y="37338"/>
                  <a:ext cx="5688776" cy="28882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4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Passenger types with preferential weights</a:t>
                  </a:r>
                </a:p>
              </p:txBody>
            </p:sp>
          </p:grpSp>
        </p:grp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Neighborhood structure</a:t>
            </a:r>
          </a:p>
        </p:txBody>
      </p:sp>
      <p:sp>
        <p:nvSpPr>
          <p:cNvPr id="266" name="TextBox 4"/>
          <p:cNvSpPr txBox="1"/>
          <p:nvPr/>
        </p:nvSpPr>
        <p:spPr>
          <a:xfrm>
            <a:off x="941481" y="1576841"/>
            <a:ext cx="9398383" cy="1950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742950" lvl="1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Local Search, SA:</a:t>
            </a:r>
          </a:p>
          <a:p>
            <a:pPr marL="1200150" lvl="2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At each iteration, change a single fare bucket by 1</a:t>
            </a:r>
          </a:p>
          <a:p>
            <a:pPr marL="1200150" lvl="2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For number of tickets, decrease another by 1 to keep number of tickets constant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VNS:</a:t>
            </a:r>
          </a:p>
          <a:p>
            <a:pPr marL="1200150" lvl="2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Change values in N fare buckets by 1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Full enumeration</a:t>
            </a:r>
          </a:p>
          <a:p>
            <a:pPr marL="1200150" lvl="2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Randomize values, within constraints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BC4BD5-186F-4F74-AF75-B2DF394417B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20</a:t>
            </a:fld>
            <a:endParaRPr lang="en-CH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Simulated annealing</a:t>
            </a:r>
          </a:p>
        </p:txBody>
      </p:sp>
      <p:sp>
        <p:nvSpPr>
          <p:cNvPr id="269" name="TextBox 4"/>
          <p:cNvSpPr txBox="1"/>
          <p:nvPr/>
        </p:nvSpPr>
        <p:spPr>
          <a:xfrm>
            <a:off x="941481" y="1576841"/>
            <a:ext cx="7467338" cy="1684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742950" lvl="1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SA in multi-objective optimization is non-trivial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use a weak acceptance rule (see Amine 2019)</a:t>
            </a:r>
          </a:p>
          <a:p>
            <a:pPr marL="1200150" lvl="2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Accept solution if it dominates</a:t>
            </a:r>
          </a:p>
          <a:p>
            <a:pPr marL="1200150" lvl="2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Probabilistically accept solution otherwise</a:t>
            </a:r>
          </a:p>
          <a:p>
            <a:pPr marL="1200150" lvl="2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Probability based on weighted sum of two objective functions</a:t>
            </a:r>
          </a:p>
          <a:p>
            <a:pPr marL="1200150" lvl="2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Weights set to assign approximately equal value to each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FCC6FF-0A74-40FF-A965-80C9F132D91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21</a:t>
            </a:fld>
            <a:endParaRPr lang="en-CH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Comparison of optimization methods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48" y="3653849"/>
            <a:ext cx="3512285" cy="2563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55" y="3558269"/>
            <a:ext cx="3512285" cy="2754315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TextBox 4"/>
          <p:cNvSpPr txBox="1"/>
          <p:nvPr/>
        </p:nvSpPr>
        <p:spPr>
          <a:xfrm>
            <a:off x="941481" y="1576841"/>
            <a:ext cx="9385658" cy="115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742950" lvl="1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try optimization on availabilities and cutoffs separately, as well as simultaneously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Clear tradeoff between revenue and customer satisfaction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Optimization on cutoffs does not produce large Pareto front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VNS seems to produce best results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362" y="3558269"/>
            <a:ext cx="3579023" cy="275431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45A28B-70CA-4D5F-8C66-08C30452FE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22</a:t>
            </a:fld>
            <a:endParaRPr lang="en-CH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Efficiency of different algorithms</a:t>
            </a:r>
          </a:p>
        </p:txBody>
      </p:sp>
      <p:pic>
        <p:nvPicPr>
          <p:cNvPr id="278" name="Capture d’écran 2021-05-31 à 18.16.23.png" descr="Capture d’écran 2021-05-31 à 18.16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020" y="1628801"/>
            <a:ext cx="5685083" cy="4293188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extBox 4"/>
          <p:cNvSpPr txBox="1"/>
          <p:nvPr/>
        </p:nvSpPr>
        <p:spPr>
          <a:xfrm>
            <a:off x="941481" y="1576841"/>
            <a:ext cx="4038985" cy="1950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742950" lvl="1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Full enumeration takes infeasibly long</a:t>
            </a:r>
          </a:p>
          <a:p>
            <a:pPr marL="1200150" lvl="2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Due to need to find ‘changeable’ values on each iteration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Simulated annealing slightly longer than VNS and 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852D27-E458-4724-AA95-5EC07B10CA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23</a:t>
            </a:fld>
            <a:endParaRPr lang="en-CH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Statistics on highest-revenue solution</a:t>
            </a:r>
          </a:p>
        </p:txBody>
      </p:sp>
      <p:sp>
        <p:nvSpPr>
          <p:cNvPr id="282" name="TextBox 4"/>
          <p:cNvSpPr txBox="1"/>
          <p:nvPr/>
        </p:nvSpPr>
        <p:spPr>
          <a:xfrm>
            <a:off x="941481" y="1576841"/>
            <a:ext cx="4038985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200">
                <a:latin typeface="Courier"/>
                <a:ea typeface="Courier"/>
                <a:cs typeface="Courier"/>
                <a:sym typeface="Courier"/>
              </a:defRPr>
            </a:pPr>
            <a:r>
              <a:t>Mean: 151075.2</a:t>
            </a:r>
          </a:p>
          <a:p>
            <a:pPr defTabSz="457200">
              <a:defRPr sz="1200">
                <a:latin typeface="Courier"/>
                <a:ea typeface="Courier"/>
                <a:cs typeface="Courier"/>
                <a:sym typeface="Courier"/>
              </a:defRPr>
            </a:pPr>
            <a:r>
              <a:t>Bootstrapped MSE: 9281.626740000216</a:t>
            </a:r>
          </a:p>
          <a:p>
            <a:pPr defTabSz="457200">
              <a:defRPr sz="1200">
                <a:latin typeface="Courier"/>
                <a:ea typeface="Courier"/>
                <a:cs typeface="Courier"/>
                <a:sym typeface="Courier"/>
              </a:defRPr>
            </a:pPr>
            <a:r>
              <a:t>Theoretical MSE:  8733.92496</a:t>
            </a:r>
          </a:p>
          <a:p>
            <a:pPr defTabSz="457200">
              <a:defRPr sz="12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1200">
                <a:latin typeface="Courier"/>
                <a:ea typeface="Courier"/>
                <a:cs typeface="Courier"/>
                <a:sym typeface="Courier"/>
              </a:defRPr>
            </a:pPr>
            <a:r>
              <a:t>95% percentile: 145050.0</a:t>
            </a:r>
          </a:p>
          <a:p>
            <a:pPr defTabSz="457200">
              <a:defRPr sz="1200">
                <a:latin typeface="Courier"/>
                <a:ea typeface="Courier"/>
                <a:cs typeface="Courier"/>
                <a:sym typeface="Courier"/>
              </a:defRPr>
            </a:pPr>
            <a:r>
              <a:t>Bootstrapped MSE: 0.0</a:t>
            </a:r>
          </a:p>
        </p:txBody>
      </p:sp>
      <p:pic>
        <p:nvPicPr>
          <p:cNvPr id="283" name="Capture d’écran 2021-05-31 à 21.41.39.png" descr="Capture d’écran 2021-05-31 à 21.41.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67" y="3464307"/>
            <a:ext cx="3869832" cy="3068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Capture d’écran 2021-05-31 à 21.44.57.png" descr="Capture d’écran 2021-05-31 à 21.44.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663" y="3464307"/>
            <a:ext cx="3881132" cy="3068957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TextBox 4"/>
          <p:cNvSpPr txBox="1"/>
          <p:nvPr/>
        </p:nvSpPr>
        <p:spPr>
          <a:xfrm>
            <a:off x="4534737" y="1576841"/>
            <a:ext cx="4038984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200">
                <a:latin typeface="Courier"/>
                <a:ea typeface="Courier"/>
                <a:cs typeface="Courier"/>
                <a:sym typeface="Courier"/>
              </a:defRPr>
            </a:pPr>
            <a:r>
              <a:t>Mean: 0.5395192270309297</a:t>
            </a:r>
          </a:p>
          <a:p>
            <a:pPr defTabSz="457200">
              <a:defRPr sz="1200">
                <a:latin typeface="Courier"/>
                <a:ea typeface="Courier"/>
                <a:cs typeface="Courier"/>
                <a:sym typeface="Courier"/>
              </a:defRPr>
            </a:pPr>
            <a:r>
              <a:t>Bootstrapped MSE: 2.1476087391148124e-06</a:t>
            </a:r>
          </a:p>
          <a:p>
            <a:pPr defTabSz="457200">
              <a:defRPr sz="1200">
                <a:latin typeface="Courier"/>
                <a:ea typeface="Courier"/>
                <a:cs typeface="Courier"/>
                <a:sym typeface="Courier"/>
              </a:defRPr>
            </a:pPr>
            <a:r>
              <a:t>Theoretical MSE:  2.18979214591017e-06</a:t>
            </a:r>
          </a:p>
          <a:p>
            <a:pPr defTabSz="457200">
              <a:defRPr sz="12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1200">
                <a:latin typeface="Courier"/>
                <a:ea typeface="Courier"/>
                <a:cs typeface="Courier"/>
                <a:sym typeface="Courier"/>
              </a:defRPr>
            </a:pPr>
            <a:r>
              <a:t>95% percentile: 0.46752033013715255</a:t>
            </a:r>
          </a:p>
          <a:p>
            <a:pPr defTabSz="457200">
              <a:defRPr sz="1200">
                <a:latin typeface="Courier"/>
                <a:ea typeface="Courier"/>
                <a:cs typeface="Courier"/>
                <a:sym typeface="Courier"/>
              </a:defRPr>
            </a:pPr>
            <a:r>
              <a:t>Bootstrapped MSE: 8.82530785733501e-06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2FD6D-59B3-49C7-ADA8-063E280D00A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24</a:t>
            </a:fld>
            <a:endParaRPr lang="en-CH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Statistics on highest-satisfaction solution</a:t>
            </a:r>
          </a:p>
        </p:txBody>
      </p:sp>
      <p:sp>
        <p:nvSpPr>
          <p:cNvPr id="288" name="TextBox 4"/>
          <p:cNvSpPr txBox="1"/>
          <p:nvPr/>
        </p:nvSpPr>
        <p:spPr>
          <a:xfrm>
            <a:off x="941481" y="1576841"/>
            <a:ext cx="4038985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Mean: 128917.75</a:t>
            </a:r>
          </a:p>
          <a:p>
            <a:pPr defTabSz="457200">
              <a:defRPr sz="1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Bootstrapped MSE: 2493.3178449999727</a:t>
            </a:r>
          </a:p>
          <a:p>
            <a:pPr defTabSz="457200">
              <a:defRPr sz="1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Theoretical MSE:  2420.0474375</a:t>
            </a:r>
          </a:p>
          <a:p>
            <a:pPr defTabSz="457200">
              <a:defRPr sz="12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defTabSz="457200">
              <a:defRPr sz="1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95% percentile: 125500.0</a:t>
            </a:r>
          </a:p>
          <a:p>
            <a:pPr defTabSz="457200">
              <a:defRPr sz="1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Bootstrapped MSE: 0.0</a:t>
            </a:r>
          </a:p>
        </p:txBody>
      </p:sp>
      <p:sp>
        <p:nvSpPr>
          <p:cNvPr id="289" name="TextBox 4"/>
          <p:cNvSpPr txBox="1"/>
          <p:nvPr/>
        </p:nvSpPr>
        <p:spPr>
          <a:xfrm>
            <a:off x="6235338" y="1576841"/>
            <a:ext cx="4038984" cy="15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200">
                <a:latin typeface="Courier"/>
                <a:ea typeface="Courier"/>
                <a:cs typeface="Courier"/>
                <a:sym typeface="Courier"/>
              </a:defRPr>
            </a:pPr>
            <a:r>
              <a:t>Mean: 0.7685496150235178</a:t>
            </a:r>
          </a:p>
          <a:p>
            <a:pPr defTabSz="457200">
              <a:defRPr sz="1200">
                <a:latin typeface="Courier"/>
                <a:ea typeface="Courier"/>
                <a:cs typeface="Courier"/>
                <a:sym typeface="Courier"/>
              </a:defRPr>
            </a:pPr>
            <a:r>
              <a:t>Bootstrapped MSE: 3.1259624022788576e-06</a:t>
            </a:r>
          </a:p>
          <a:p>
            <a:pPr defTabSz="457200">
              <a:defRPr sz="1200">
                <a:latin typeface="Courier"/>
                <a:ea typeface="Courier"/>
                <a:cs typeface="Courier"/>
                <a:sym typeface="Courier"/>
              </a:defRPr>
            </a:pPr>
            <a:r>
              <a:t>Theoretical MSE:  3.0759852254718447e-06</a:t>
            </a:r>
          </a:p>
          <a:p>
            <a:pPr defTabSz="457200">
              <a:defRPr sz="12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457200">
              <a:defRPr sz="1200">
                <a:latin typeface="Courier"/>
                <a:ea typeface="Courier"/>
                <a:cs typeface="Courier"/>
                <a:sym typeface="Courier"/>
              </a:defRPr>
            </a:pPr>
            <a:r>
              <a:t>95% percentile: 0.6796462144308943</a:t>
            </a:r>
          </a:p>
          <a:p>
            <a:pPr defTabSz="457200">
              <a:defRPr sz="1200">
                <a:latin typeface="Courier"/>
                <a:ea typeface="Courier"/>
                <a:cs typeface="Courier"/>
                <a:sym typeface="Courier"/>
              </a:defRPr>
            </a:pPr>
            <a:r>
              <a:t>Bootstrapped MSE: 2.3177877785884735e-05</a:t>
            </a:r>
          </a:p>
          <a:p>
            <a:pPr defTabSz="457200">
              <a:defRPr sz="12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pic>
        <p:nvPicPr>
          <p:cNvPr id="290" name="Capture d’écran 2021-05-31 à 21.47.30.png" descr="Capture d’écran 2021-05-31 à 21.47.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197" y="2970464"/>
            <a:ext cx="5397501" cy="387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Capture d’écran 2021-05-31 à 21.48.20.png" descr="Capture d’écran 2021-05-31 à 21.48.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679" y="3167314"/>
            <a:ext cx="5194301" cy="347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9A788D-AA4B-481E-A26A-1015F55C9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25</a:t>
            </a:fld>
            <a:endParaRPr lang="en-CH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>
            <a:spLocks noGrp="1"/>
          </p:cNvSpPr>
          <p:nvPr>
            <p:ph type="ctrTitle"/>
          </p:nvPr>
        </p:nvSpPr>
        <p:spPr>
          <a:xfrm>
            <a:off x="104775" y="101996"/>
            <a:ext cx="9144000" cy="615157"/>
          </a:xfrm>
          <a:prstGeom prst="rect">
            <a:avLst/>
          </a:prstGeom>
        </p:spPr>
        <p:txBody>
          <a:bodyPr/>
          <a:lstStyle>
            <a:lvl1pPr algn="l"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F061FB-113D-4538-8F5C-6DB1E573ECF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26</a:t>
            </a:fld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2E8E0-28DC-42CD-B4E7-26A184ED38D5}"/>
              </a:ext>
            </a:extLst>
          </p:cNvPr>
          <p:cNvSpPr txBox="1"/>
          <p:nvPr/>
        </p:nvSpPr>
        <p:spPr>
          <a:xfrm>
            <a:off x="1020932" y="2112885"/>
            <a:ext cx="10662082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s</a:t>
            </a:r>
            <a:r>
              <a:rPr kumimoji="0" lang="en-CH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u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l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r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w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s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u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l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r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g</a:t>
            </a:r>
            <a:r>
              <a:rPr kumimoji="0" lang="en-CH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v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p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s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</a:t>
            </a:r>
            <a:r>
              <a:rPr lang="en-CH" dirty="0" err="1">
                <a:latin typeface="Arial" panose="020B0604020202020204" pitchFamily="34" charset="0"/>
                <a:cs typeface="Arial" panose="020B0604020202020204" pitchFamily="34" charset="0"/>
              </a:rPr>
              <a:t>nger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y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p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s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w</a:t>
            </a:r>
            <a:r>
              <a:rPr kumimoji="0" lang="en-CH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h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</a:t>
            </a:r>
            <a:r>
              <a:rPr kumimoji="0" lang="en-CH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r</a:t>
            </a:r>
            <a:r>
              <a:rPr kumimoji="0" lang="en-CH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v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l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r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s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,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r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u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ck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s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v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y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r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l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h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</a:t>
            </a:r>
            <a:r>
              <a:rPr kumimoji="0" lang="en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s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H" dirty="0" err="1">
                <a:latin typeface="Arial" panose="020B0604020202020204" pitchFamily="34" charset="0"/>
                <a:cs typeface="Arial" panose="020B0604020202020204" pitchFamily="34" charset="0"/>
              </a:rPr>
              <a:t>Statiscal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analysis: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d,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H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e passengers arrival.</a:t>
            </a: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Company mean revenue can be increased up to 6.76%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d,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CH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H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), allowing all fares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CH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h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5" name="Rectangle 3">
            <a:extLst>
              <a:ext uri="{FF2B5EF4-FFF2-40B4-BE49-F238E27FC236}">
                <a16:creationId xmlns:a16="http://schemas.microsoft.com/office/drawing/2014/main" id="{5748B118-418B-4596-AC86-45EB46E106A7}"/>
              </a:ext>
            </a:extLst>
          </p:cNvPr>
          <p:cNvGrpSpPr/>
          <p:nvPr/>
        </p:nvGrpSpPr>
        <p:grpSpPr>
          <a:xfrm>
            <a:off x="974251" y="1746470"/>
            <a:ext cx="3636575" cy="369330"/>
            <a:chOff x="0" y="-2913"/>
            <a:chExt cx="3636573" cy="369328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6251CCB4-30D8-4868-99C6-126AF871EA42}"/>
                </a:ext>
              </a:extLst>
            </p:cNvPr>
            <p:cNvSpPr/>
            <p:nvPr/>
          </p:nvSpPr>
          <p:spPr>
            <a:xfrm>
              <a:off x="0" y="0"/>
              <a:ext cx="3636573" cy="36350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Objective functions">
              <a:extLst>
                <a:ext uri="{FF2B5EF4-FFF2-40B4-BE49-F238E27FC236}">
                  <a16:creationId xmlns:a16="http://schemas.microsoft.com/office/drawing/2014/main" id="{FBE3E38C-1736-41AD-A95A-C0D39AD27949}"/>
                </a:ext>
              </a:extLst>
            </p:cNvPr>
            <p:cNvSpPr txBox="1"/>
            <p:nvPr/>
          </p:nvSpPr>
          <p:spPr>
            <a:xfrm>
              <a:off x="45720" y="-2913"/>
              <a:ext cx="354513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/>
                <a:t>S</a:t>
              </a:r>
              <a:r>
                <a:rPr lang="en-CH" dirty="0" err="1"/>
                <a:t>i</a:t>
              </a:r>
              <a:r>
                <a:rPr lang="en-US" dirty="0"/>
                <a:t>m</a:t>
              </a:r>
              <a:r>
                <a:rPr lang="en-CH" dirty="0"/>
                <a:t>u</a:t>
              </a:r>
              <a:r>
                <a:rPr lang="en-US" dirty="0"/>
                <a:t>l</a:t>
              </a:r>
              <a:r>
                <a:rPr lang="en-CH" dirty="0"/>
                <a:t>a</a:t>
              </a:r>
              <a:r>
                <a:rPr lang="en-US" dirty="0"/>
                <a:t>t</a:t>
              </a:r>
              <a:r>
                <a:rPr lang="en-CH" dirty="0" err="1"/>
                <a:t>i</a:t>
              </a:r>
              <a:r>
                <a:rPr lang="en-US" dirty="0"/>
                <a:t>o</a:t>
              </a:r>
              <a:r>
                <a:rPr lang="en-CH" dirty="0"/>
                <a:t>n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>
            <a:spLocks noGrp="1"/>
          </p:cNvSpPr>
          <p:nvPr>
            <p:ph type="ctrTitle"/>
          </p:nvPr>
        </p:nvSpPr>
        <p:spPr>
          <a:xfrm>
            <a:off x="104775" y="101996"/>
            <a:ext cx="9144000" cy="615157"/>
          </a:xfrm>
          <a:prstGeom prst="rect">
            <a:avLst/>
          </a:prstGeom>
        </p:spPr>
        <p:txBody>
          <a:bodyPr/>
          <a:lstStyle>
            <a:lvl1pPr algn="l"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F061FB-113D-4538-8F5C-6DB1E573ECF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27</a:t>
            </a:fld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2E8E0-28DC-42CD-B4E7-26A184ED38D5}"/>
              </a:ext>
            </a:extLst>
          </p:cNvPr>
          <p:cNvSpPr txBox="1"/>
          <p:nvPr/>
        </p:nvSpPr>
        <p:spPr>
          <a:xfrm>
            <a:off x="1020932" y="2112885"/>
            <a:ext cx="10662082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H" dirty="0" err="1">
                <a:latin typeface="Arial" panose="020B0604020202020204" pitchFamily="34" charset="0"/>
                <a:cs typeface="Arial" panose="020B0604020202020204" pitchFamily="34" charset="0"/>
              </a:rPr>
              <a:t>tive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opt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H" dirty="0" err="1">
                <a:latin typeface="Arial" panose="020B0604020202020204" pitchFamily="34" charset="0"/>
                <a:cs typeface="Arial" panose="020B0604020202020204" pitchFamily="34" charset="0"/>
              </a:rPr>
              <a:t>mization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H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FE, LS, VNS and SA used for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CH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um revenue and passenger </a:t>
            </a:r>
            <a:r>
              <a:rPr lang="en-CH" dirty="0" err="1">
                <a:latin typeface="Arial" panose="020B0604020202020204" pitchFamily="34" charset="0"/>
                <a:cs typeface="Arial" panose="020B0604020202020204" pitchFamily="34" charset="0"/>
              </a:rPr>
              <a:t>satisification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H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CH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CH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on objective functions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VNS produces large pareto f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ron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CH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h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revenue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is increased,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heir ideal choice seats.</a:t>
            </a: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5" name="Rectangle 3">
            <a:extLst>
              <a:ext uri="{FF2B5EF4-FFF2-40B4-BE49-F238E27FC236}">
                <a16:creationId xmlns:a16="http://schemas.microsoft.com/office/drawing/2014/main" id="{5748B118-418B-4596-AC86-45EB46E106A7}"/>
              </a:ext>
            </a:extLst>
          </p:cNvPr>
          <p:cNvGrpSpPr/>
          <p:nvPr/>
        </p:nvGrpSpPr>
        <p:grpSpPr>
          <a:xfrm>
            <a:off x="974251" y="1746470"/>
            <a:ext cx="3636575" cy="369330"/>
            <a:chOff x="0" y="-2913"/>
            <a:chExt cx="3636573" cy="369328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6251CCB4-30D8-4868-99C6-126AF871EA42}"/>
                </a:ext>
              </a:extLst>
            </p:cNvPr>
            <p:cNvSpPr/>
            <p:nvPr/>
          </p:nvSpPr>
          <p:spPr>
            <a:xfrm>
              <a:off x="0" y="0"/>
              <a:ext cx="3636573" cy="36350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Objective functions">
              <a:extLst>
                <a:ext uri="{FF2B5EF4-FFF2-40B4-BE49-F238E27FC236}">
                  <a16:creationId xmlns:a16="http://schemas.microsoft.com/office/drawing/2014/main" id="{FBE3E38C-1736-41AD-A95A-C0D39AD27949}"/>
                </a:ext>
              </a:extLst>
            </p:cNvPr>
            <p:cNvSpPr txBox="1"/>
            <p:nvPr/>
          </p:nvSpPr>
          <p:spPr>
            <a:xfrm>
              <a:off x="45720" y="-2913"/>
              <a:ext cx="354513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/>
                <a:t>O</a:t>
              </a:r>
              <a:r>
                <a:rPr lang="en-CH" dirty="0"/>
                <a:t>p</a:t>
              </a:r>
              <a:r>
                <a:rPr lang="en-US" dirty="0"/>
                <a:t>t</a:t>
              </a:r>
              <a:r>
                <a:rPr lang="en-CH" dirty="0" err="1"/>
                <a:t>i</a:t>
              </a:r>
              <a:r>
                <a:rPr lang="en-US" dirty="0"/>
                <a:t>m</a:t>
              </a:r>
              <a:r>
                <a:rPr lang="en-CH" dirty="0" err="1"/>
                <a:t>i</a:t>
              </a:r>
              <a:r>
                <a:rPr lang="en-US" dirty="0"/>
                <a:t>z</a:t>
              </a:r>
              <a:r>
                <a:rPr lang="en-CH" dirty="0"/>
                <a:t>a</a:t>
              </a:r>
              <a:r>
                <a:rPr lang="en-US" dirty="0"/>
                <a:t>t</a:t>
              </a:r>
              <a:r>
                <a:rPr lang="en-CH" dirty="0" err="1"/>
                <a:t>i</a:t>
              </a:r>
              <a:r>
                <a:rPr lang="en-US" dirty="0"/>
                <a:t>o</a:t>
              </a:r>
              <a:r>
                <a:rPr lang="en-CH" dirty="0"/>
                <a:t>n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23640928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le 1"/>
          <p:cNvSpPr txBox="1">
            <a:spLocks noGrp="1"/>
          </p:cNvSpPr>
          <p:nvPr>
            <p:ph type="title"/>
          </p:nvPr>
        </p:nvSpPr>
        <p:spPr>
          <a:xfrm>
            <a:off x="4619625" y="2260600"/>
            <a:ext cx="2762250" cy="1325563"/>
          </a:xfrm>
          <a:prstGeom prst="rect">
            <a:avLst/>
          </a:prstGeom>
        </p:spPr>
        <p:txBody>
          <a:bodyPr/>
          <a:lstStyle/>
          <a:p>
            <a:r>
              <a:t>Queries?</a:t>
            </a:r>
          </a:p>
        </p:txBody>
      </p:sp>
      <p:sp>
        <p:nvSpPr>
          <p:cNvPr id="296" name="Title 1"/>
          <p:cNvSpPr txBox="1"/>
          <p:nvPr/>
        </p:nvSpPr>
        <p:spPr>
          <a:xfrm>
            <a:off x="4560569" y="3586162"/>
            <a:ext cx="2670812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Thank you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5BD84C-550C-4B19-B5DD-ED074E73DA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28</a:t>
            </a:fld>
            <a:endParaRPr lang="en-CH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Introduction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675060-32E8-4926-BF4A-9651B6C3301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3</a:t>
            </a:fld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40548A-2AB3-4A6C-A71D-AD300017F9CE}"/>
              </a:ext>
            </a:extLst>
          </p:cNvPr>
          <p:cNvSpPr txBox="1"/>
          <p:nvPr/>
        </p:nvSpPr>
        <p:spPr>
          <a:xfrm>
            <a:off x="838200" y="1690688"/>
            <a:ext cx="8907780" cy="21852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buSzPct val="100000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/>
              <a:t>Airline controls inventory by:</a:t>
            </a:r>
          </a:p>
          <a:p>
            <a:pPr marL="285750" indent="-285750"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endParaRPr lang="en-US" sz="2000" dirty="0"/>
          </a:p>
          <a:p>
            <a:pPr lvl="8" indent="0">
              <a:buSzPct val="100000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/>
              <a:t>	(1) booking intervals in which products are available</a:t>
            </a:r>
          </a:p>
          <a:p>
            <a:pPr lvl="4" indent="0">
              <a:buSzPct val="100000"/>
              <a:defRPr sz="1400">
                <a:latin typeface="Arial"/>
                <a:ea typeface="Arial"/>
                <a:cs typeface="Arial"/>
                <a:sym typeface="Arial"/>
              </a:defRPr>
            </a:pPr>
            <a:endParaRPr lang="en-US" sz="2000" dirty="0"/>
          </a:p>
          <a:p>
            <a:pPr lvl="4" indent="0">
              <a:buSzPct val="100000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/>
              <a:t>	(2) booking limit for each seat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540673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838200" y="788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Problem statement</a:t>
            </a:r>
          </a:p>
        </p:txBody>
      </p:sp>
      <p:grpSp>
        <p:nvGrpSpPr>
          <p:cNvPr id="142" name="Rectangle 43"/>
          <p:cNvGrpSpPr/>
          <p:nvPr/>
        </p:nvGrpSpPr>
        <p:grpSpPr>
          <a:xfrm>
            <a:off x="974253" y="1508936"/>
            <a:ext cx="10951048" cy="363502"/>
            <a:chOff x="0" y="0"/>
            <a:chExt cx="10951047" cy="363500"/>
          </a:xfrm>
        </p:grpSpPr>
        <p:sp>
          <p:nvSpPr>
            <p:cNvPr id="140" name="Rectangle"/>
            <p:cNvSpPr/>
            <p:nvPr/>
          </p:nvSpPr>
          <p:spPr>
            <a:xfrm>
              <a:off x="-1" y="0"/>
              <a:ext cx="10951049" cy="36350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1" name="Simulation"/>
            <p:cNvSpPr txBox="1"/>
            <p:nvPr/>
          </p:nvSpPr>
          <p:spPr>
            <a:xfrm>
              <a:off x="45719" y="6419"/>
              <a:ext cx="10859609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Simulation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44"/>
              <p:cNvSpPr txBox="1"/>
              <p:nvPr/>
            </p:nvSpPr>
            <p:spPr>
              <a:xfrm>
                <a:off x="1019972" y="1872438"/>
                <a:ext cx="11094224" cy="388228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SzPct val="100000"/>
                  <a:buFont typeface="Arial"/>
                  <a:buChar char="•"/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de-DE" sz="2000" dirty="0"/>
                  <a:t>Discrete event simulation to describe the ticket selling process</a:t>
                </a:r>
              </a:p>
              <a:p>
                <a:pPr marL="285750" indent="-285750">
                  <a:lnSpc>
                    <a:spcPct val="150000"/>
                  </a:lnSpc>
                  <a:buSzPct val="100000"/>
                  <a:buFont typeface="Arial"/>
                  <a:buChar char="•"/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 lang="de-DE" sz="2000" dirty="0"/>
              </a:p>
              <a:p>
                <a:pPr marL="285750" indent="-285750">
                  <a:lnSpc>
                    <a:spcPct val="150000"/>
                  </a:lnSpc>
                  <a:buSzPct val="100000"/>
                  <a:buFont typeface="Arial"/>
                  <a:buChar char="•"/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de-DE" sz="2000" dirty="0"/>
                  <a:t>Evaluate company’s revenue for the following two cases:</a:t>
                </a:r>
              </a:p>
              <a:p>
                <a:pPr marL="285750" indent="-285750">
                  <a:lnSpc>
                    <a:spcPct val="150000"/>
                  </a:lnSpc>
                  <a:buSzPct val="100000"/>
                  <a:buFont typeface="Arial"/>
                  <a:buChar char="•"/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 lang="de-DE" sz="2000" dirty="0"/>
              </a:p>
              <a:p>
                <a:pPr marL="1371600" lvl="2" indent="-457200">
                  <a:lnSpc>
                    <a:spcPct val="150000"/>
                  </a:lnSpc>
                  <a:buSzPct val="100000"/>
                  <a:buAutoNum type="arabicParenBoth"/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de-DE" sz="2000" dirty="0"/>
                  <a:t>All fares are available at </a:t>
                </a:r>
                <a14:m>
                  <m:oMath xmlns:m="http://schemas.openxmlformats.org/officeDocument/2006/math">
                    <m:r>
                      <a:rPr lang="de-DE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2000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ar-AE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ar-AE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/>
                        </m:limLow>
                      </m:fName>
                      <m:e>
                        <m:r>
                          <a:rPr lang="ar-AE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𝑒𝑎𝑡𝑠</m:t>
                        </m:r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𝑓𝑎𝑟𝑒</m:t>
                        </m:r>
                        <m:r>
                          <a:rPr lang="ar-AE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ar-AE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func>
                  </m:oMath>
                </a14:m>
                <a:endParaRPr lang="en-GB" sz="2000" dirty="0"/>
              </a:p>
              <a:p>
                <a:pPr marL="1371600" lvl="2" indent="-457200">
                  <a:lnSpc>
                    <a:spcPct val="150000"/>
                  </a:lnSpc>
                  <a:buSzPct val="100000"/>
                  <a:buAutoNum type="arabicParenBoth"/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de-DE" sz="2000" dirty="0"/>
                  <a:t>Offer one fare at a time until it is booked starting with fare I, H, G, …</a:t>
                </a:r>
              </a:p>
              <a:p>
                <a:pPr lvl="1">
                  <a:lnSpc>
                    <a:spcPct val="150000"/>
                  </a:lnSpc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 lang="de-DE" dirty="0"/>
              </a:p>
              <a:p>
                <a:pPr marL="742950" lvl="1" indent="-285750">
                  <a:lnSpc>
                    <a:spcPct val="150000"/>
                  </a:lnSpc>
                  <a:buSzPct val="100000"/>
                  <a:buFont typeface="Arial"/>
                  <a:buChar char="•"/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 dirty="0"/>
              </a:p>
            </p:txBody>
          </p:sp>
        </mc:Choice>
        <mc:Fallback xmlns="">
          <p:sp>
            <p:nvSpPr>
              <p:cNvPr id="143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972" y="1872438"/>
                <a:ext cx="11094224" cy="3882281"/>
              </a:xfrm>
              <a:prstGeom prst="rect">
                <a:avLst/>
              </a:prstGeom>
              <a:blipFill>
                <a:blip r:embed="rId2"/>
                <a:stretch>
                  <a:fillRect l="-87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8DDB54-1918-472A-B8D1-5E87DBBFB94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4</a:t>
            </a:fld>
            <a:endParaRPr lang="en-CH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838200" y="788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Problem statement</a:t>
            </a:r>
          </a:p>
        </p:txBody>
      </p:sp>
      <p:grpSp>
        <p:nvGrpSpPr>
          <p:cNvPr id="142" name="Rectangle 43"/>
          <p:cNvGrpSpPr/>
          <p:nvPr/>
        </p:nvGrpSpPr>
        <p:grpSpPr>
          <a:xfrm>
            <a:off x="974252" y="1506023"/>
            <a:ext cx="10951050" cy="369330"/>
            <a:chOff x="-1" y="-2913"/>
            <a:chExt cx="10951049" cy="369328"/>
          </a:xfrm>
        </p:grpSpPr>
        <p:sp>
          <p:nvSpPr>
            <p:cNvPr id="140" name="Rectangle"/>
            <p:cNvSpPr/>
            <p:nvPr/>
          </p:nvSpPr>
          <p:spPr>
            <a:xfrm>
              <a:off x="-1" y="0"/>
              <a:ext cx="10951049" cy="36350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1" name="Simulation"/>
            <p:cNvSpPr txBox="1"/>
            <p:nvPr/>
          </p:nvSpPr>
          <p:spPr>
            <a:xfrm>
              <a:off x="45719" y="-2913"/>
              <a:ext cx="1085960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GB" dirty="0"/>
                <a:t>Optimization</a:t>
              </a:r>
              <a:endParaRPr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44"/>
              <p:cNvSpPr txBox="1"/>
              <p:nvPr/>
            </p:nvSpPr>
            <p:spPr>
              <a:xfrm>
                <a:off x="1019972" y="1872438"/>
                <a:ext cx="11094224" cy="410368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SzPct val="100000"/>
                  <a:buFont typeface="Arial"/>
                  <a:buChar char="•"/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2000" dirty="0"/>
                  <a:t>Identify decision variables and objective function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of the problem</a:t>
                </a:r>
              </a:p>
              <a:p>
                <a:pPr marL="285750" indent="-285750">
                  <a:lnSpc>
                    <a:spcPct val="150000"/>
                  </a:lnSpc>
                  <a:buSzPct val="100000"/>
                  <a:buFont typeface="Arial"/>
                  <a:buChar char="•"/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SzPct val="100000"/>
                  <a:buFont typeface="Arial"/>
                  <a:buChar char="•"/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2000" dirty="0"/>
                  <a:t>Design optimization algorithms and apply it to the problem</a:t>
                </a:r>
              </a:p>
              <a:p>
                <a:pPr marL="285750" indent="-285750">
                  <a:lnSpc>
                    <a:spcPct val="150000"/>
                  </a:lnSpc>
                  <a:buSzPct val="100000"/>
                  <a:buFont typeface="Arial"/>
                  <a:buChar char="•"/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SzPct val="100000"/>
                  <a:buFont typeface="Arial"/>
                  <a:buChar char="•"/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2000" dirty="0"/>
                  <a:t>Optimize over mean, quantiles, worst case, …</a:t>
                </a:r>
              </a:p>
              <a:p>
                <a:pPr marL="285750" indent="-285750">
                  <a:lnSpc>
                    <a:spcPct val="150000"/>
                  </a:lnSpc>
                  <a:buSzPct val="100000"/>
                  <a:buFont typeface="Arial"/>
                  <a:buChar char="•"/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SzPct val="100000"/>
                  <a:buFont typeface="Arial"/>
                  <a:buChar char="•"/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2000" dirty="0"/>
                  <a:t>Custom policy to improve revenue</a:t>
                </a:r>
              </a:p>
              <a:p>
                <a:pPr lvl="1">
                  <a:lnSpc>
                    <a:spcPct val="150000"/>
                  </a:lnSpc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 dirty="0"/>
              </a:p>
              <a:p>
                <a:pPr marL="742950" lvl="1" indent="-285750">
                  <a:lnSpc>
                    <a:spcPct val="150000"/>
                  </a:lnSpc>
                  <a:buSzPct val="100000"/>
                  <a:buFont typeface="Arial"/>
                  <a:buChar char="•"/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 dirty="0"/>
              </a:p>
            </p:txBody>
          </p:sp>
        </mc:Choice>
        <mc:Fallback xmlns="">
          <p:sp>
            <p:nvSpPr>
              <p:cNvPr id="143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972" y="1872438"/>
                <a:ext cx="11094224" cy="4103688"/>
              </a:xfrm>
              <a:prstGeom prst="rect">
                <a:avLst/>
              </a:prstGeom>
              <a:blipFill>
                <a:blip r:embed="rId2"/>
                <a:stretch>
                  <a:fillRect l="-87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8DDB54-1918-472A-B8D1-5E87DBBFB94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722087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1"/>
          <p:cNvSpPr txBox="1">
            <a:spLocks noGrp="1"/>
          </p:cNvSpPr>
          <p:nvPr>
            <p:ph type="ctrTitle"/>
          </p:nvPr>
        </p:nvSpPr>
        <p:spPr>
          <a:xfrm>
            <a:off x="1524000" y="3121422"/>
            <a:ext cx="9144000" cy="615157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Simulation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444EF0-0033-4CD9-8F4E-DE9651FDD92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6</a:t>
            </a:fld>
            <a:endParaRPr lang="en-CH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D5E4C-B65D-41AF-B434-902023B93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374"/>
            <a:ext cx="10515600" cy="1325563"/>
          </a:xfrm>
        </p:spPr>
        <p:txBody>
          <a:bodyPr/>
          <a:lstStyle/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workflow</a:t>
            </a:r>
          </a:p>
        </p:txBody>
      </p:sp>
      <p:sp>
        <p:nvSpPr>
          <p:cNvPr id="66" name="Rechteck 45">
            <a:extLst>
              <a:ext uri="{FF2B5EF4-FFF2-40B4-BE49-F238E27FC236}">
                <a16:creationId xmlns:a16="http://schemas.microsoft.com/office/drawing/2014/main" id="{6A9CDCB1-FA00-A847-97A8-41875A39E8B1}"/>
              </a:ext>
            </a:extLst>
          </p:cNvPr>
          <p:cNvSpPr/>
          <p:nvPr/>
        </p:nvSpPr>
        <p:spPr>
          <a:xfrm>
            <a:off x="4128017" y="2117556"/>
            <a:ext cx="3263383" cy="26228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feld 7">
            <a:extLst>
              <a:ext uri="{FF2B5EF4-FFF2-40B4-BE49-F238E27FC236}">
                <a16:creationId xmlns:a16="http://schemas.microsoft.com/office/drawing/2014/main" id="{9AD9325F-A557-3A42-ACB1-C2BD0F0B2D23}"/>
              </a:ext>
            </a:extLst>
          </p:cNvPr>
          <p:cNvSpPr txBox="1"/>
          <p:nvPr/>
        </p:nvSpPr>
        <p:spPr>
          <a:xfrm>
            <a:off x="2326041" y="3266802"/>
            <a:ext cx="1463105" cy="338554"/>
          </a:xfrm>
          <a:prstGeom prst="rect">
            <a:avLst/>
          </a:prstGeom>
          <a:noFill/>
          <a:ln w="6350">
            <a:solidFill>
              <a:schemeClr val="tx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feld 35">
            <a:extLst>
              <a:ext uri="{FF2B5EF4-FFF2-40B4-BE49-F238E27FC236}">
                <a16:creationId xmlns:a16="http://schemas.microsoft.com/office/drawing/2014/main" id="{26CC1D25-BAA7-C94C-8F09-934608AC7B59}"/>
              </a:ext>
            </a:extLst>
          </p:cNvPr>
          <p:cNvSpPr txBox="1"/>
          <p:nvPr/>
        </p:nvSpPr>
        <p:spPr>
          <a:xfrm>
            <a:off x="9711142" y="1847817"/>
            <a:ext cx="1764819" cy="338554"/>
          </a:xfrm>
          <a:prstGeom prst="rect">
            <a:avLst/>
          </a:prstGeom>
          <a:noFill/>
          <a:ln w="6350">
            <a:solidFill>
              <a:schemeClr val="tx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Choices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feld 36">
            <a:extLst>
              <a:ext uri="{FF2B5EF4-FFF2-40B4-BE49-F238E27FC236}">
                <a16:creationId xmlns:a16="http://schemas.microsoft.com/office/drawing/2014/main" id="{0819E8E7-7771-5146-8AD0-139CAE90FE63}"/>
              </a:ext>
            </a:extLst>
          </p:cNvPr>
          <p:cNvSpPr txBox="1"/>
          <p:nvPr/>
        </p:nvSpPr>
        <p:spPr>
          <a:xfrm>
            <a:off x="9711143" y="2398242"/>
            <a:ext cx="1764819" cy="338554"/>
          </a:xfrm>
          <a:prstGeom prst="rect">
            <a:avLst/>
          </a:prstGeom>
          <a:noFill/>
          <a:ln w="6350">
            <a:solidFill>
              <a:schemeClr val="tx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Ideal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choices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feld 37">
            <a:extLst>
              <a:ext uri="{FF2B5EF4-FFF2-40B4-BE49-F238E27FC236}">
                <a16:creationId xmlns:a16="http://schemas.microsoft.com/office/drawing/2014/main" id="{AC266C34-1323-574E-A19A-5489C5BF9142}"/>
              </a:ext>
            </a:extLst>
          </p:cNvPr>
          <p:cNvSpPr txBox="1"/>
          <p:nvPr/>
        </p:nvSpPr>
        <p:spPr>
          <a:xfrm>
            <a:off x="9711144" y="2960413"/>
            <a:ext cx="1764819" cy="338554"/>
          </a:xfrm>
          <a:prstGeom prst="rect">
            <a:avLst/>
          </a:prstGeom>
          <a:noFill/>
          <a:ln w="6350">
            <a:solidFill>
              <a:schemeClr val="tx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Revenue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feld 38">
            <a:extLst>
              <a:ext uri="{FF2B5EF4-FFF2-40B4-BE49-F238E27FC236}">
                <a16:creationId xmlns:a16="http://schemas.microsoft.com/office/drawing/2014/main" id="{32D0B214-10CE-0645-945C-EFE756E55B26}"/>
              </a:ext>
            </a:extLst>
          </p:cNvPr>
          <p:cNvSpPr txBox="1"/>
          <p:nvPr/>
        </p:nvSpPr>
        <p:spPr>
          <a:xfrm>
            <a:off x="9711146" y="3516711"/>
            <a:ext cx="1764819" cy="338554"/>
          </a:xfrm>
          <a:prstGeom prst="rect">
            <a:avLst/>
          </a:prstGeom>
          <a:noFill/>
          <a:ln w="6350">
            <a:solidFill>
              <a:schemeClr val="tx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Seats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sold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feld 42">
            <a:extLst>
              <a:ext uri="{FF2B5EF4-FFF2-40B4-BE49-F238E27FC236}">
                <a16:creationId xmlns:a16="http://schemas.microsoft.com/office/drawing/2014/main" id="{E698FB87-03B2-1745-9B9D-0FD69391BDDB}"/>
              </a:ext>
            </a:extLst>
          </p:cNvPr>
          <p:cNvSpPr txBox="1"/>
          <p:nvPr/>
        </p:nvSpPr>
        <p:spPr>
          <a:xfrm>
            <a:off x="9711145" y="4634281"/>
            <a:ext cx="1764819" cy="338554"/>
          </a:xfrm>
          <a:prstGeom prst="rect">
            <a:avLst/>
          </a:prstGeom>
          <a:noFill/>
          <a:ln w="6350">
            <a:solidFill>
              <a:schemeClr val="tx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Satisfaction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feld 43">
            <a:extLst>
              <a:ext uri="{FF2B5EF4-FFF2-40B4-BE49-F238E27FC236}">
                <a16:creationId xmlns:a16="http://schemas.microsoft.com/office/drawing/2014/main" id="{CBD6D2A5-B07A-2D44-A181-01C6F7BD9090}"/>
              </a:ext>
            </a:extLst>
          </p:cNvPr>
          <p:cNvSpPr txBox="1"/>
          <p:nvPr/>
        </p:nvSpPr>
        <p:spPr>
          <a:xfrm>
            <a:off x="9711146" y="4073009"/>
            <a:ext cx="1764819" cy="338554"/>
          </a:xfrm>
          <a:prstGeom prst="rect">
            <a:avLst/>
          </a:prstGeom>
          <a:noFill/>
          <a:ln w="6350">
            <a:solidFill>
              <a:schemeClr val="tx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Late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passengers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feld 26">
            <a:extLst>
              <a:ext uri="{FF2B5EF4-FFF2-40B4-BE49-F238E27FC236}">
                <a16:creationId xmlns:a16="http://schemas.microsoft.com/office/drawing/2014/main" id="{DFA12691-0FA2-1A44-9E71-7789047F4DCA}"/>
              </a:ext>
            </a:extLst>
          </p:cNvPr>
          <p:cNvSpPr txBox="1"/>
          <p:nvPr/>
        </p:nvSpPr>
        <p:spPr>
          <a:xfrm>
            <a:off x="4574597" y="2669646"/>
            <a:ext cx="2370221" cy="338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Arrivals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feld 40">
            <a:extLst>
              <a:ext uri="{FF2B5EF4-FFF2-40B4-BE49-F238E27FC236}">
                <a16:creationId xmlns:a16="http://schemas.microsoft.com/office/drawing/2014/main" id="{98D12BA8-D3E6-224B-912D-1A40D96ADFB9}"/>
              </a:ext>
            </a:extLst>
          </p:cNvPr>
          <p:cNvSpPr txBox="1"/>
          <p:nvPr/>
        </p:nvSpPr>
        <p:spPr>
          <a:xfrm>
            <a:off x="4574597" y="3786636"/>
            <a:ext cx="2370221" cy="338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Fare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feld 46">
            <a:extLst>
              <a:ext uri="{FF2B5EF4-FFF2-40B4-BE49-F238E27FC236}">
                <a16:creationId xmlns:a16="http://schemas.microsoft.com/office/drawing/2014/main" id="{9787ECC8-5874-F54F-B972-FDB22B949716}"/>
              </a:ext>
            </a:extLst>
          </p:cNvPr>
          <p:cNvSpPr txBox="1"/>
          <p:nvPr/>
        </p:nvSpPr>
        <p:spPr>
          <a:xfrm>
            <a:off x="4128016" y="2076350"/>
            <a:ext cx="1765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Simulator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7" name="Gruppieren 53">
            <a:extLst>
              <a:ext uri="{FF2B5EF4-FFF2-40B4-BE49-F238E27FC236}">
                <a16:creationId xmlns:a16="http://schemas.microsoft.com/office/drawing/2014/main" id="{2AC05C1E-7C0E-9548-ADA2-7DCE97E8C057}"/>
              </a:ext>
            </a:extLst>
          </p:cNvPr>
          <p:cNvGrpSpPr/>
          <p:nvPr/>
        </p:nvGrpSpPr>
        <p:grpSpPr>
          <a:xfrm>
            <a:off x="212702" y="2334954"/>
            <a:ext cx="1463106" cy="2213907"/>
            <a:chOff x="212701" y="2166322"/>
            <a:chExt cx="1463106" cy="2213907"/>
          </a:xfrm>
        </p:grpSpPr>
        <p:sp>
          <p:nvSpPr>
            <p:cNvPr id="78" name="Textfeld 8">
              <a:extLst>
                <a:ext uri="{FF2B5EF4-FFF2-40B4-BE49-F238E27FC236}">
                  <a16:creationId xmlns:a16="http://schemas.microsoft.com/office/drawing/2014/main" id="{1DCF4DCF-EACF-714A-B9D0-3E1BBA1E40EA}"/>
                </a:ext>
              </a:extLst>
            </p:cNvPr>
            <p:cNvSpPr txBox="1"/>
            <p:nvPr/>
          </p:nvSpPr>
          <p:spPr>
            <a:xfrm>
              <a:off x="212702" y="2166322"/>
              <a:ext cx="1463105" cy="338554"/>
            </a:xfrm>
            <a:prstGeom prst="rect">
              <a:avLst/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Passengers</a:t>
              </a:r>
              <a:endParaRPr lang="en-GB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Textfeld 30">
              <a:extLst>
                <a:ext uri="{FF2B5EF4-FFF2-40B4-BE49-F238E27FC236}">
                  <a16:creationId xmlns:a16="http://schemas.microsoft.com/office/drawing/2014/main" id="{B42C50A1-7A8D-CA4E-A587-7B817F829F57}"/>
                </a:ext>
              </a:extLst>
            </p:cNvPr>
            <p:cNvSpPr txBox="1"/>
            <p:nvPr/>
          </p:nvSpPr>
          <p:spPr>
            <a:xfrm>
              <a:off x="212701" y="2789831"/>
              <a:ext cx="1463105" cy="338554"/>
            </a:xfrm>
            <a:prstGeom prst="rect">
              <a:avLst/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Offered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fares</a:t>
              </a:r>
              <a:endParaRPr lang="en-GB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feld 51">
              <a:extLst>
                <a:ext uri="{FF2B5EF4-FFF2-40B4-BE49-F238E27FC236}">
                  <a16:creationId xmlns:a16="http://schemas.microsoft.com/office/drawing/2014/main" id="{FB84EDA1-19FB-A44D-9B51-6343C077ACAC}"/>
                </a:ext>
              </a:extLst>
            </p:cNvPr>
            <p:cNvSpPr txBox="1"/>
            <p:nvPr/>
          </p:nvSpPr>
          <p:spPr>
            <a:xfrm>
              <a:off x="212701" y="3416353"/>
              <a:ext cx="1463105" cy="338554"/>
            </a:xfrm>
            <a:prstGeom prst="rect">
              <a:avLst/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Duration</a:t>
              </a:r>
              <a:endParaRPr lang="en-GB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Textfeld 52">
              <a:extLst>
                <a:ext uri="{FF2B5EF4-FFF2-40B4-BE49-F238E27FC236}">
                  <a16:creationId xmlns:a16="http://schemas.microsoft.com/office/drawing/2014/main" id="{375DC805-A2EE-8247-831A-6A503D23E1E9}"/>
                </a:ext>
              </a:extLst>
            </p:cNvPr>
            <p:cNvSpPr txBox="1"/>
            <p:nvPr/>
          </p:nvSpPr>
          <p:spPr>
            <a:xfrm>
              <a:off x="212701" y="4041675"/>
              <a:ext cx="1463105" cy="338554"/>
            </a:xfrm>
            <a:prstGeom prst="rect">
              <a:avLst/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Policy</a:t>
              </a:r>
              <a:endParaRPr lang="en-GB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2" name="Gerade Verbindung mit Pfeil 55">
            <a:extLst>
              <a:ext uri="{FF2B5EF4-FFF2-40B4-BE49-F238E27FC236}">
                <a16:creationId xmlns:a16="http://schemas.microsoft.com/office/drawing/2014/main" id="{E00B1EB2-7C88-9246-AFBF-1C0663A4809B}"/>
              </a:ext>
            </a:extLst>
          </p:cNvPr>
          <p:cNvCxnSpPr>
            <a:stCxn id="74" idx="2"/>
            <a:endCxn id="75" idx="0"/>
          </p:cNvCxnSpPr>
          <p:nvPr/>
        </p:nvCxnSpPr>
        <p:spPr>
          <a:xfrm>
            <a:off x="5759708" y="3008200"/>
            <a:ext cx="0" cy="77843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57">
            <a:extLst>
              <a:ext uri="{FF2B5EF4-FFF2-40B4-BE49-F238E27FC236}">
                <a16:creationId xmlns:a16="http://schemas.microsoft.com/office/drawing/2014/main" id="{D4399D82-FB84-AF45-8479-04BDF8B10AED}"/>
              </a:ext>
            </a:extLst>
          </p:cNvPr>
          <p:cNvCxnSpPr>
            <a:cxnSpLocks/>
            <a:stCxn id="67" idx="3"/>
            <a:endCxn id="66" idx="1"/>
          </p:cNvCxnSpPr>
          <p:nvPr/>
        </p:nvCxnSpPr>
        <p:spPr>
          <a:xfrm flipV="1">
            <a:off x="3789146" y="3429000"/>
            <a:ext cx="338871" cy="7079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Verbinder: gewinkelt 60">
            <a:extLst>
              <a:ext uri="{FF2B5EF4-FFF2-40B4-BE49-F238E27FC236}">
                <a16:creationId xmlns:a16="http://schemas.microsoft.com/office/drawing/2014/main" id="{5F2D07FB-CFDF-5346-A1C7-224D733929FA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1675808" y="2472649"/>
            <a:ext cx="650233" cy="963430"/>
          </a:xfrm>
          <a:prstGeom prst="bentConnector3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Verbinder: gewinkelt 61">
            <a:extLst>
              <a:ext uri="{FF2B5EF4-FFF2-40B4-BE49-F238E27FC236}">
                <a16:creationId xmlns:a16="http://schemas.microsoft.com/office/drawing/2014/main" id="{B05010D4-FCAF-8841-BB90-92F0E08728B6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1675807" y="3096158"/>
            <a:ext cx="650234" cy="339921"/>
          </a:xfrm>
          <a:prstGeom prst="bentConnector3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Verbinder: gewinkelt 64">
            <a:extLst>
              <a:ext uri="{FF2B5EF4-FFF2-40B4-BE49-F238E27FC236}">
                <a16:creationId xmlns:a16="http://schemas.microsoft.com/office/drawing/2014/main" id="{66AE306E-CA19-4848-8594-E9A632BDEA64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1675807" y="3436079"/>
            <a:ext cx="650234" cy="286601"/>
          </a:xfrm>
          <a:prstGeom prst="bentConnector3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Verbinder: gewinkelt 67">
            <a:extLst>
              <a:ext uri="{FF2B5EF4-FFF2-40B4-BE49-F238E27FC236}">
                <a16:creationId xmlns:a16="http://schemas.microsoft.com/office/drawing/2014/main" id="{E726F2C0-1B0B-314F-9D94-53016EEA0D0D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1675807" y="3436079"/>
            <a:ext cx="650234" cy="911923"/>
          </a:xfrm>
          <a:prstGeom prst="bentConnector3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Verbinder: gewinkelt 71">
            <a:extLst>
              <a:ext uri="{FF2B5EF4-FFF2-40B4-BE49-F238E27FC236}">
                <a16:creationId xmlns:a16="http://schemas.microsoft.com/office/drawing/2014/main" id="{95921F9B-9195-CB4D-AB80-B55026E3DBAC}"/>
              </a:ext>
            </a:extLst>
          </p:cNvPr>
          <p:cNvCxnSpPr>
            <a:cxnSpLocks/>
            <a:stCxn id="66" idx="3"/>
            <a:endCxn id="68" idx="1"/>
          </p:cNvCxnSpPr>
          <p:nvPr/>
        </p:nvCxnSpPr>
        <p:spPr>
          <a:xfrm flipV="1">
            <a:off x="7391400" y="2017094"/>
            <a:ext cx="2319742" cy="1411906"/>
          </a:xfrm>
          <a:prstGeom prst="bentConnector3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Verbinder: gewinkelt 72">
            <a:extLst>
              <a:ext uri="{FF2B5EF4-FFF2-40B4-BE49-F238E27FC236}">
                <a16:creationId xmlns:a16="http://schemas.microsoft.com/office/drawing/2014/main" id="{C9B9121E-9576-3D41-AA11-550E9E47359A}"/>
              </a:ext>
            </a:extLst>
          </p:cNvPr>
          <p:cNvCxnSpPr>
            <a:cxnSpLocks/>
            <a:stCxn id="66" idx="3"/>
            <a:endCxn id="69" idx="1"/>
          </p:cNvCxnSpPr>
          <p:nvPr/>
        </p:nvCxnSpPr>
        <p:spPr>
          <a:xfrm flipV="1">
            <a:off x="7391400" y="2567519"/>
            <a:ext cx="2319743" cy="86148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Verbinder: gewinkelt 75">
            <a:extLst>
              <a:ext uri="{FF2B5EF4-FFF2-40B4-BE49-F238E27FC236}">
                <a16:creationId xmlns:a16="http://schemas.microsoft.com/office/drawing/2014/main" id="{1B44044C-3DF1-A743-A3BB-3235595A92A7}"/>
              </a:ext>
            </a:extLst>
          </p:cNvPr>
          <p:cNvCxnSpPr>
            <a:cxnSpLocks/>
            <a:stCxn id="66" idx="3"/>
            <a:endCxn id="70" idx="1"/>
          </p:cNvCxnSpPr>
          <p:nvPr/>
        </p:nvCxnSpPr>
        <p:spPr>
          <a:xfrm flipV="1">
            <a:off x="7391400" y="3129690"/>
            <a:ext cx="2319744" cy="29931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Verbinder: gewinkelt 78">
            <a:extLst>
              <a:ext uri="{FF2B5EF4-FFF2-40B4-BE49-F238E27FC236}">
                <a16:creationId xmlns:a16="http://schemas.microsoft.com/office/drawing/2014/main" id="{E1DE26D2-0AD7-6A47-920D-CDCB7B22D045}"/>
              </a:ext>
            </a:extLst>
          </p:cNvPr>
          <p:cNvCxnSpPr>
            <a:cxnSpLocks/>
            <a:stCxn id="66" idx="3"/>
            <a:endCxn id="71" idx="1"/>
          </p:cNvCxnSpPr>
          <p:nvPr/>
        </p:nvCxnSpPr>
        <p:spPr>
          <a:xfrm>
            <a:off x="7391400" y="3429000"/>
            <a:ext cx="2319746" cy="25698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Verbinder: gewinkelt 81">
            <a:extLst>
              <a:ext uri="{FF2B5EF4-FFF2-40B4-BE49-F238E27FC236}">
                <a16:creationId xmlns:a16="http://schemas.microsoft.com/office/drawing/2014/main" id="{D9CEC83B-4C02-F54B-B03B-7E9B813041F4}"/>
              </a:ext>
            </a:extLst>
          </p:cNvPr>
          <p:cNvCxnSpPr>
            <a:cxnSpLocks/>
            <a:stCxn id="66" idx="3"/>
            <a:endCxn id="73" idx="1"/>
          </p:cNvCxnSpPr>
          <p:nvPr/>
        </p:nvCxnSpPr>
        <p:spPr>
          <a:xfrm>
            <a:off x="7391400" y="3429000"/>
            <a:ext cx="2319746" cy="8132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Verbinder: gewinkelt 84">
            <a:extLst>
              <a:ext uri="{FF2B5EF4-FFF2-40B4-BE49-F238E27FC236}">
                <a16:creationId xmlns:a16="http://schemas.microsoft.com/office/drawing/2014/main" id="{0C73DB10-1849-A643-ACB5-9BDC792D87E2}"/>
              </a:ext>
            </a:extLst>
          </p:cNvPr>
          <p:cNvCxnSpPr>
            <a:cxnSpLocks/>
            <a:stCxn id="66" idx="3"/>
            <a:endCxn id="72" idx="1"/>
          </p:cNvCxnSpPr>
          <p:nvPr/>
        </p:nvCxnSpPr>
        <p:spPr>
          <a:xfrm>
            <a:off x="7391400" y="3429000"/>
            <a:ext cx="2319745" cy="137455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68F80C-B95B-47C3-9186-0D4F3602F1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0717863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3D048-E9C3-DC42-97C6-86469826F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/>
              <a:t>Passenger arrivals as Poisson process</a:t>
            </a:r>
          </a:p>
        </p:txBody>
      </p:sp>
      <p:grpSp>
        <p:nvGrpSpPr>
          <p:cNvPr id="9" name="Group 28">
            <a:extLst>
              <a:ext uri="{FF2B5EF4-FFF2-40B4-BE49-F238E27FC236}">
                <a16:creationId xmlns:a16="http://schemas.microsoft.com/office/drawing/2014/main" id="{202CAE2E-0EB1-9443-B4DD-87AA5D1896E2}"/>
              </a:ext>
            </a:extLst>
          </p:cNvPr>
          <p:cNvGrpSpPr/>
          <p:nvPr/>
        </p:nvGrpSpPr>
        <p:grpSpPr>
          <a:xfrm>
            <a:off x="6485635" y="2491315"/>
            <a:ext cx="3572764" cy="1016240"/>
            <a:chOff x="4368799" y="2925633"/>
            <a:chExt cx="5039531" cy="17170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29">
                  <a:extLst>
                    <a:ext uri="{FF2B5EF4-FFF2-40B4-BE49-F238E27FC236}">
                      <a16:creationId xmlns:a16="http://schemas.microsoft.com/office/drawing/2014/main" id="{9E68BDE3-5B98-4044-8D42-3C0A88328752}"/>
                    </a:ext>
                  </a:extLst>
                </p:cNvPr>
                <p:cNvSpPr txBox="1"/>
                <p:nvPr/>
              </p:nvSpPr>
              <p:spPr>
                <a:xfrm>
                  <a:off x="6018938" y="3000515"/>
                  <a:ext cx="2080756" cy="3640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H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29">
                  <a:extLst>
                    <a:ext uri="{FF2B5EF4-FFF2-40B4-BE49-F238E27FC236}">
                      <a16:creationId xmlns:a16="http://schemas.microsoft.com/office/drawing/2014/main" id="{9E68BDE3-5B98-4044-8D42-3C0A883287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8938" y="3000515"/>
                  <a:ext cx="2080756" cy="364026"/>
                </a:xfrm>
                <a:prstGeom prst="rect">
                  <a:avLst/>
                </a:prstGeom>
                <a:blipFill>
                  <a:blip r:embed="rId2"/>
                  <a:stretch>
                    <a:fillRect l="-1695" r="-3390" b="-44444"/>
                  </a:stretch>
                </a:blipFill>
              </p:spPr>
              <p:txBody>
                <a:bodyPr/>
                <a:lstStyle/>
                <a:p>
                  <a:r>
                    <a:rPr lang="it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30">
                  <a:extLst>
                    <a:ext uri="{FF2B5EF4-FFF2-40B4-BE49-F238E27FC236}">
                      <a16:creationId xmlns:a16="http://schemas.microsoft.com/office/drawing/2014/main" id="{1AE0649C-5688-F546-BD92-C1B856272E6B}"/>
                    </a:ext>
                  </a:extLst>
                </p:cNvPr>
                <p:cNvSpPr txBox="1"/>
                <p:nvPr/>
              </p:nvSpPr>
              <p:spPr>
                <a:xfrm>
                  <a:off x="6018938" y="3442255"/>
                  <a:ext cx="1420515" cy="6838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H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179</m:t>
                            </m:r>
                          </m:den>
                        </m:f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H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30">
                  <a:extLst>
                    <a:ext uri="{FF2B5EF4-FFF2-40B4-BE49-F238E27FC236}">
                      <a16:creationId xmlns:a16="http://schemas.microsoft.com/office/drawing/2014/main" id="{1AE0649C-5688-F546-BD92-C1B856272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8938" y="3442255"/>
                  <a:ext cx="1420515" cy="683847"/>
                </a:xfrm>
                <a:prstGeom prst="rect">
                  <a:avLst/>
                </a:prstGeom>
                <a:blipFill>
                  <a:blip r:embed="rId3"/>
                  <a:stretch>
                    <a:fillRect l="-2469" t="-6061" r="-1235" b="-12121"/>
                  </a:stretch>
                </a:blipFill>
              </p:spPr>
              <p:txBody>
                <a:bodyPr/>
                <a:lstStyle/>
                <a:p>
                  <a:r>
                    <a:rPr lang="it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31">
                  <a:extLst>
                    <a:ext uri="{FF2B5EF4-FFF2-40B4-BE49-F238E27FC236}">
                      <a16:creationId xmlns:a16="http://schemas.microsoft.com/office/drawing/2014/main" id="{09502D5C-1136-5847-AAC9-B58E2532D5A5}"/>
                    </a:ext>
                  </a:extLst>
                </p:cNvPr>
                <p:cNvSpPr txBox="1"/>
                <p:nvPr/>
              </p:nvSpPr>
              <p:spPr>
                <a:xfrm>
                  <a:off x="6018938" y="4200695"/>
                  <a:ext cx="3389392" cy="3640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H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 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+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180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en-CH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31">
                  <a:extLst>
                    <a:ext uri="{FF2B5EF4-FFF2-40B4-BE49-F238E27FC236}">
                      <a16:creationId xmlns:a16="http://schemas.microsoft.com/office/drawing/2014/main" id="{09502D5C-1136-5847-AAC9-B58E2532D5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8938" y="4200695"/>
                  <a:ext cx="3389392" cy="364026"/>
                </a:xfrm>
                <a:prstGeom prst="rect">
                  <a:avLst/>
                </a:prstGeom>
                <a:blipFill>
                  <a:blip r:embed="rId4"/>
                  <a:stretch>
                    <a:fillRect l="-1053" t="-5556" r="-2105" b="-38889"/>
                  </a:stretch>
                </a:blipFill>
              </p:spPr>
              <p:txBody>
                <a:bodyPr/>
                <a:lstStyle/>
                <a:p>
                  <a:r>
                    <a:rPr lang="it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32">
              <a:extLst>
                <a:ext uri="{FF2B5EF4-FFF2-40B4-BE49-F238E27FC236}">
                  <a16:creationId xmlns:a16="http://schemas.microsoft.com/office/drawing/2014/main" id="{B55C210A-E0A2-0F47-BD80-70E286D5AFE6}"/>
                </a:ext>
              </a:extLst>
            </p:cNvPr>
            <p:cNvSpPr txBox="1"/>
            <p:nvPr/>
          </p:nvSpPr>
          <p:spPr>
            <a:xfrm>
              <a:off x="4368800" y="4122690"/>
              <a:ext cx="1420514" cy="520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Economy</a:t>
              </a:r>
              <a:endParaRPr lang="en-CH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33">
              <a:extLst>
                <a:ext uri="{FF2B5EF4-FFF2-40B4-BE49-F238E27FC236}">
                  <a16:creationId xmlns:a16="http://schemas.microsoft.com/office/drawing/2014/main" id="{6A511381-5BF8-604C-8F56-A413ED4F6B07}"/>
                </a:ext>
              </a:extLst>
            </p:cNvPr>
            <p:cNvSpPr txBox="1"/>
            <p:nvPr/>
          </p:nvSpPr>
          <p:spPr>
            <a:xfrm>
              <a:off x="4368800" y="3524161"/>
              <a:ext cx="1200151" cy="520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Leisure</a:t>
              </a:r>
              <a:endParaRPr lang="en-CH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34">
              <a:extLst>
                <a:ext uri="{FF2B5EF4-FFF2-40B4-BE49-F238E27FC236}">
                  <a16:creationId xmlns:a16="http://schemas.microsoft.com/office/drawing/2014/main" id="{9BC3ACC3-5A3B-CF4F-B48D-16F8F4C61733}"/>
                </a:ext>
              </a:extLst>
            </p:cNvPr>
            <p:cNvSpPr txBox="1"/>
            <p:nvPr/>
          </p:nvSpPr>
          <p:spPr>
            <a:xfrm>
              <a:off x="4368799" y="2925633"/>
              <a:ext cx="1420515" cy="520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Business</a:t>
              </a:r>
              <a:endParaRPr lang="en-CH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6" name="Chart 35">
            <a:extLst>
              <a:ext uri="{FF2B5EF4-FFF2-40B4-BE49-F238E27FC236}">
                <a16:creationId xmlns:a16="http://schemas.microsoft.com/office/drawing/2014/main" id="{81361610-7F6F-B341-8762-61FB255213C2}"/>
              </a:ext>
            </a:extLst>
          </p:cNvPr>
          <p:cNvGraphicFramePr>
            <a:graphicFrameLocks/>
          </p:cNvGraphicFramePr>
          <p:nvPr/>
        </p:nvGraphicFramePr>
        <p:xfrm>
          <a:off x="1209603" y="1673872"/>
          <a:ext cx="5704331" cy="3435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C30F2E0-1262-9249-AF60-72E378CC91C2}"/>
              </a:ext>
            </a:extLst>
          </p:cNvPr>
          <p:cNvSpPr txBox="1"/>
          <p:nvPr/>
        </p:nvSpPr>
        <p:spPr>
          <a:xfrm>
            <a:off x="1209603" y="5084190"/>
            <a:ext cx="88487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/>
              <a:t>Interarrival times are distributed exponentially.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/>
              <a:t>Split the planning horizon into sub-intervals to increase sampling efficiency!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AD8C915-6132-D14E-8B18-0093069757CD}"/>
              </a:ext>
            </a:extLst>
          </p:cNvPr>
          <p:cNvSpPr txBox="1"/>
          <p:nvPr/>
        </p:nvSpPr>
        <p:spPr>
          <a:xfrm>
            <a:off x="7037797" y="1859622"/>
            <a:ext cx="254799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Time-varying arrival rates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A2701-175C-40DE-8ECE-4730E7FDBEA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548809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3D048-E9C3-DC42-97C6-86469826F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/>
              <a:t>Sampling efficiency over 1000 iterations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37789DE-04F8-5B41-A1D3-1251AD10B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47285"/>
            <a:ext cx="6000345" cy="4845590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872F042-74EA-3047-998F-D3AA0353B6D6}"/>
              </a:ext>
            </a:extLst>
          </p:cNvPr>
          <p:cNvSpPr txBox="1"/>
          <p:nvPr/>
        </p:nvSpPr>
        <p:spPr>
          <a:xfrm>
            <a:off x="7305473" y="2105561"/>
            <a:ext cx="47373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Average passenger efficiency:</a:t>
            </a:r>
          </a:p>
          <a:p>
            <a:endParaRPr lang="it-CH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CH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Business = 0.6392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CH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Leisure = 0.49749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CH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Economy = 0.36081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012A7B-D543-D249-B3C8-C890C78A9171}"/>
              </a:ext>
            </a:extLst>
          </p:cNvPr>
          <p:cNvSpPr txBox="1"/>
          <p:nvPr/>
        </p:nvSpPr>
        <p:spPr>
          <a:xfrm>
            <a:off x="7305473" y="4621783"/>
            <a:ext cx="47373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Average passenger efficiency with piecewise constant threshold:</a:t>
            </a:r>
          </a:p>
          <a:p>
            <a:endParaRPr lang="it-CH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CH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Business = 0.7321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CH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Leisure = 0.75255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CH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Economy = 0.53462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0939AA-4A6B-46AF-87F3-E90E07A232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9782750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1779</Words>
  <Application>Microsoft Office PowerPoint</Application>
  <PresentationFormat>Widescreen</PresentationFormat>
  <Paragraphs>354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Courier</vt:lpstr>
      <vt:lpstr>Courier New</vt:lpstr>
      <vt:lpstr>Helvetica</vt:lpstr>
      <vt:lpstr>Office Theme</vt:lpstr>
      <vt:lpstr>Airline yield management</vt:lpstr>
      <vt:lpstr>Introduction</vt:lpstr>
      <vt:lpstr>Introduction</vt:lpstr>
      <vt:lpstr>Problem statement</vt:lpstr>
      <vt:lpstr>Problem statement</vt:lpstr>
      <vt:lpstr>Simulation</vt:lpstr>
      <vt:lpstr>Simulation workflow</vt:lpstr>
      <vt:lpstr>Passenger arrivals as Poisson process</vt:lpstr>
      <vt:lpstr>Sampling efficiency over 1000 iterations</vt:lpstr>
      <vt:lpstr>Discrete event simulator</vt:lpstr>
      <vt:lpstr>Statistical analysis: revenues</vt:lpstr>
      <vt:lpstr>Statistical analysis: seats sold</vt:lpstr>
      <vt:lpstr>Statistical analysis: satisfaction</vt:lpstr>
      <vt:lpstr>Statistical analysis: late passengers</vt:lpstr>
      <vt:lpstr>Numerical comparison</vt:lpstr>
      <vt:lpstr>What if we reduce the planning horizon?</vt:lpstr>
      <vt:lpstr>Observations</vt:lpstr>
      <vt:lpstr>Optimization</vt:lpstr>
      <vt:lpstr>Optimization</vt:lpstr>
      <vt:lpstr>Neighborhood structure</vt:lpstr>
      <vt:lpstr>Simulated annealing</vt:lpstr>
      <vt:lpstr>Comparison of optimization methods</vt:lpstr>
      <vt:lpstr>Efficiency of different algorithms</vt:lpstr>
      <vt:lpstr>Statistics on highest-revenue solution</vt:lpstr>
      <vt:lpstr>Statistics on highest-satisfaction solution</vt:lpstr>
      <vt:lpstr>Conclusion</vt:lpstr>
      <vt:lpstr>Conclusion</vt:lpstr>
      <vt:lpstr>Queries?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yield management</dc:title>
  <dc:creator>Jonas</dc:creator>
  <cp:lastModifiedBy>Vadugappatty Srinivasan Dharun</cp:lastModifiedBy>
  <cp:revision>30</cp:revision>
  <dcterms:modified xsi:type="dcterms:W3CDTF">2021-06-01T05:59:23Z</dcterms:modified>
</cp:coreProperties>
</file>